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p:sldMasterIdLst>
    <p:sldMasterId id="2147483648" r:id="rId1"/>
  </p:sldMasterIdLst>
  <p:notesMasterIdLst>
    <p:notesMasterId r:id="rId44"/>
  </p:notesMasterIdLst>
  <p:handoutMasterIdLst>
    <p:handoutMasterId r:id="rId45"/>
  </p:handoutMasterIdLst>
  <p:sldIdLst>
    <p:sldId id="256" r:id="rId2"/>
    <p:sldId id="257" r:id="rId3"/>
    <p:sldId id="258" r:id="rId4"/>
    <p:sldId id="261" r:id="rId5"/>
    <p:sldId id="281" r:id="rId6"/>
    <p:sldId id="282" r:id="rId7"/>
    <p:sldId id="284" r:id="rId8"/>
    <p:sldId id="285" r:id="rId9"/>
    <p:sldId id="283" r:id="rId10"/>
    <p:sldId id="286" r:id="rId11"/>
    <p:sldId id="287" r:id="rId12"/>
    <p:sldId id="288" r:id="rId13"/>
    <p:sldId id="289" r:id="rId14"/>
    <p:sldId id="290" r:id="rId15"/>
    <p:sldId id="291" r:id="rId16"/>
    <p:sldId id="292" r:id="rId17"/>
    <p:sldId id="293" r:id="rId18"/>
    <p:sldId id="294" r:id="rId19"/>
    <p:sldId id="295" r:id="rId20"/>
    <p:sldId id="296" r:id="rId21"/>
    <p:sldId id="298" r:id="rId22"/>
    <p:sldId id="299" r:id="rId23"/>
    <p:sldId id="300" r:id="rId24"/>
    <p:sldId id="301" r:id="rId25"/>
    <p:sldId id="318"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8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08B"/>
    <a:srgbClr val="4098D4"/>
    <a:srgbClr val="2980B9"/>
    <a:srgbClr val="7BB8E1"/>
    <a:srgbClr val="58A6DA"/>
    <a:srgbClr val="FC611F"/>
    <a:srgbClr val="7B9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p:scale>
          <a:sx n="66" d="100"/>
          <a:sy n="66" d="100"/>
        </p:scale>
        <p:origin x="810"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78565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1869-FDA3-4BD2-86A7-F72C2C5F369F}"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560D7-5DD8-4BAD-A65B-D8B626E1F325}" type="slidenum">
              <a:rPr lang="zh-CN" altLang="en-US" smtClean="0"/>
              <a:t>‹#›</a:t>
            </a:fld>
            <a:endParaRPr lang="zh-CN" altLang="en-US"/>
          </a:p>
        </p:txBody>
      </p:sp>
    </p:spTree>
    <p:extLst>
      <p:ext uri="{BB962C8B-B14F-4D97-AF65-F5344CB8AC3E}">
        <p14:creationId xmlns:p14="http://schemas.microsoft.com/office/powerpoint/2010/main" val="275743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8</a:t>
            </a:fld>
            <a:endParaRPr lang="zh-CN" altLang="en-US"/>
          </a:p>
        </p:txBody>
      </p:sp>
    </p:spTree>
    <p:extLst>
      <p:ext uri="{BB962C8B-B14F-4D97-AF65-F5344CB8AC3E}">
        <p14:creationId xmlns:p14="http://schemas.microsoft.com/office/powerpoint/2010/main" val="25575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machinelearningcoban.com/2017/01/16/gradientdescent2/" TargetMode="External"/><Relationship Id="rId7" Type="http://schemas.openxmlformats.org/officeDocument/2006/relationships/hyperlink" Target="https://scikit-learn.org/1.5/auto_examples/tree/plot_tree_regression.html" TargetMode="External"/><Relationship Id="rId2" Type="http://schemas.openxmlformats.org/officeDocument/2006/relationships/hyperlink" Target="https://machinelearningcoban.com/2016/12/28/linearregression/" TargetMode="External"/><Relationship Id="rId1" Type="http://schemas.openxmlformats.org/officeDocument/2006/relationships/slideLayout" Target="../slideLayouts/slideLayout2.xml"/><Relationship Id="rId6" Type="http://schemas.openxmlformats.org/officeDocument/2006/relationships/hyperlink" Target="https://machinelearningcoban.com/2018/01/14/id3/" TargetMode="External"/><Relationship Id="rId5" Type="http://schemas.openxmlformats.org/officeDocument/2006/relationships/hyperlink" Target="https://matplotlib.org/stable/api/_as_gen/matplotlib.pyplot.plot.html" TargetMode="External"/><Relationship Id="rId4" Type="http://schemas.openxmlformats.org/officeDocument/2006/relationships/hyperlink" Target="https://seaborn.pydata.org/tutorial.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矩形 700"/>
          <p:cNvSpPr/>
          <p:nvPr/>
        </p:nvSpPr>
        <p:spPr>
          <a:xfrm>
            <a:off x="0" y="0"/>
            <a:ext cx="12192000" cy="6858000"/>
          </a:xfrm>
          <a:prstGeom prst="rect">
            <a:avLst/>
          </a:prstGeom>
          <a:solidFill>
            <a:srgbClr val="1F6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ndParaRPr>
          </a:p>
        </p:txBody>
      </p:sp>
      <p:sp>
        <p:nvSpPr>
          <p:cNvPr id="679" name="矩形 259"/>
          <p:cNvSpPr>
            <a:spLocks noChangeArrowheads="1"/>
          </p:cNvSpPr>
          <p:nvPr/>
        </p:nvSpPr>
        <p:spPr bwMode="auto">
          <a:xfrm>
            <a:off x="243202" y="668669"/>
            <a:ext cx="802994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600" b="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DỰ ĐOÁN NĂNG SUẤT CÂY TRỒNG TRONG NÔNG NGHIỆP</a:t>
            </a:r>
            <a:endParaRPr lang="zh-CN" altLang="en-US" sz="6600" b="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endParaRPr>
          </a:p>
        </p:txBody>
      </p:sp>
      <p:sp>
        <p:nvSpPr>
          <p:cNvPr id="680" name="矩形 259"/>
          <p:cNvSpPr>
            <a:spLocks noChangeArrowheads="1"/>
          </p:cNvSpPr>
          <p:nvPr/>
        </p:nvSpPr>
        <p:spPr bwMode="auto">
          <a:xfrm>
            <a:off x="703012" y="3943666"/>
            <a:ext cx="5677465" cy="16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BÀI TẬP LỚN MÔN HỌC: HỌC MÁY</a:t>
            </a:r>
          </a:p>
          <a:p>
            <a:pPr>
              <a:buNone/>
            </a:pP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GIÁO VIÊN HƯỚNG DẪN: TẠ QUANG CHIỂU</a:t>
            </a:r>
          </a:p>
          <a:p>
            <a:pPr>
              <a:buNone/>
            </a:pP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THÀNH VIÊN NHÓM 12_64TTNT1:</a:t>
            </a:r>
          </a:p>
          <a:p>
            <a:pPr marL="285750" indent="-285750">
              <a:buFontTx/>
              <a:buChar char="-"/>
            </a:pPr>
            <a:r>
              <a:rPr lang="en-US" altLang="zh-CN" sz="1800" i="1" dirty="0" err="1">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Đồng</a:t>
            </a: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 Anh </a:t>
            </a:r>
            <a:r>
              <a:rPr lang="en-US" altLang="zh-CN" sz="1800" i="1" dirty="0" err="1">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Quân</a:t>
            </a:r>
            <a:endPar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endParaRPr>
          </a:p>
          <a:p>
            <a:pPr marL="285750" indent="-285750">
              <a:buFontTx/>
              <a:buChar char="-"/>
            </a:pPr>
            <a:r>
              <a:rPr lang="en-US" altLang="zh-CN" sz="1800" i="1" dirty="0" err="1">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Nguyễn</a:t>
            </a: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 </a:t>
            </a:r>
            <a:r>
              <a:rPr lang="en-US" altLang="zh-CN" sz="1800" i="1" dirty="0" err="1">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Thị</a:t>
            </a: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 </a:t>
            </a:r>
            <a:r>
              <a:rPr lang="en-US" altLang="zh-CN" sz="1800" i="1" dirty="0" err="1">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Quỳnh</a:t>
            </a:r>
            <a:r>
              <a:rPr lang="en-US" altLang="zh-CN"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 Anh</a:t>
            </a:r>
            <a:endParaRPr lang="zh-CN" altLang="en-US" sz="1800" i="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endParaRPr>
          </a:p>
        </p:txBody>
      </p:sp>
      <p:pic>
        <p:nvPicPr>
          <p:cNvPr id="700" name="图片 6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3489" y="514666"/>
            <a:ext cx="4756021" cy="6858000"/>
          </a:xfrm>
          <a:prstGeom prst="rect">
            <a:avLst/>
          </a:prstGeom>
        </p:spPr>
      </p:pic>
      <p:sp>
        <p:nvSpPr>
          <p:cNvPr id="2" name="Rectangle: Rounded Corners 1">
            <a:extLst>
              <a:ext uri="{FF2B5EF4-FFF2-40B4-BE49-F238E27FC236}">
                <a16:creationId xmlns:a16="http://schemas.microsoft.com/office/drawing/2014/main" id="{1D677B3F-ABF1-4BDA-ACBB-0318B436E7A1}"/>
              </a:ext>
            </a:extLst>
          </p:cNvPr>
          <p:cNvSpPr/>
          <p:nvPr/>
        </p:nvSpPr>
        <p:spPr>
          <a:xfrm>
            <a:off x="8360229" y="1988457"/>
            <a:ext cx="2191657" cy="1727200"/>
          </a:xfrm>
          <a:prstGeom prst="roundRect">
            <a:avLst/>
          </a:prstGeom>
          <a:solidFill>
            <a:srgbClr val="1F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D5D9BE2F-2F55-42AB-9CBF-33E40775A589}"/>
              </a:ext>
            </a:extLst>
          </p:cNvPr>
          <p:cNvSpPr txBox="1"/>
          <p:nvPr/>
        </p:nvSpPr>
        <p:spPr>
          <a:xfrm>
            <a:off x="8534400" y="2313448"/>
            <a:ext cx="1843314" cy="1077218"/>
          </a:xfrm>
          <a:prstGeom prst="rect">
            <a:avLst/>
          </a:prstGeom>
          <a:noFill/>
        </p:spPr>
        <p:txBody>
          <a:bodyPr wrap="square" rtlCol="0">
            <a:spAutoFit/>
          </a:bodyPr>
          <a:lstStyle/>
          <a:p>
            <a:pPr algn="ctr"/>
            <a:r>
              <a:rPr lang="vi-VN" sz="3200" dirty="0">
                <a:solidFill>
                  <a:schemeClr val="bg1">
                    <a:lumMod val="85000"/>
                  </a:schemeClr>
                </a:solidFill>
                <a:latin typeface="Bahnschrift Light" panose="020B0502040204020203" pitchFamily="34" charset="0"/>
              </a:rPr>
              <a:t>Machine Learning</a:t>
            </a: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5" name="Picture 14">
            <a:extLst>
              <a:ext uri="{FF2B5EF4-FFF2-40B4-BE49-F238E27FC236}">
                <a16:creationId xmlns:a16="http://schemas.microsoft.com/office/drawing/2014/main" id="{02AC6DDE-992F-40C1-94E5-4BF4265BA506}"/>
              </a:ext>
            </a:extLst>
          </p:cNvPr>
          <p:cNvPicPr/>
          <p:nvPr/>
        </p:nvPicPr>
        <p:blipFill>
          <a:blip r:embed="rId2"/>
          <a:stretch>
            <a:fillRect/>
          </a:stretch>
        </p:blipFill>
        <p:spPr>
          <a:xfrm>
            <a:off x="851218" y="1337281"/>
            <a:ext cx="10598660" cy="4439478"/>
          </a:xfrm>
          <a:prstGeom prst="rect">
            <a:avLst/>
          </a:prstGeom>
          <a:noFill/>
          <a:ln>
            <a:noFill/>
          </a:ln>
        </p:spPr>
      </p:pic>
      <p:sp>
        <p:nvSpPr>
          <p:cNvPr id="9" name="Rectangle 8">
            <a:extLst>
              <a:ext uri="{FF2B5EF4-FFF2-40B4-BE49-F238E27FC236}">
                <a16:creationId xmlns:a16="http://schemas.microsoft.com/office/drawing/2014/main" id="{41919EBD-872C-4E6D-B1AC-B5B6AD5C660D}"/>
              </a:ext>
            </a:extLst>
          </p:cNvPr>
          <p:cNvSpPr/>
          <p:nvPr/>
        </p:nvSpPr>
        <p:spPr>
          <a:xfrm>
            <a:off x="1794677" y="5776759"/>
            <a:ext cx="9017000" cy="923330"/>
          </a:xfrm>
          <a:prstGeom prst="rect">
            <a:avLst/>
          </a:prstGeom>
        </p:spPr>
        <p:txBody>
          <a:bodyPr wrap="square">
            <a:spAutoFit/>
          </a:bodyPr>
          <a:lstStyle/>
          <a:p>
            <a:pPr algn="ctr">
              <a:spcAft>
                <a:spcPts val="0"/>
              </a:spcAft>
            </a:pPr>
            <a:r>
              <a:rPr lang="vi-VN" i="1" dirty="0">
                <a:latin typeface="Times New Roman" panose="02020603050405020304" pitchFamily="18" charset="0"/>
                <a:ea typeface="Times New Roman" panose="02020603050405020304" pitchFamily="18" charset="0"/>
              </a:rPr>
              <a:t>Hình 2.2: Sau khi trực quan hóa biến mục tiêu </a:t>
            </a:r>
            <a:endParaRPr lang="vi-VN" sz="1600" dirty="0">
              <a:latin typeface="Times New Roman" panose="02020603050405020304" pitchFamily="18" charset="0"/>
              <a:ea typeface="Times New Roman" panose="02020603050405020304" pitchFamily="18" charset="0"/>
            </a:endParaRPr>
          </a:p>
          <a:p>
            <a:pPr algn="ctr">
              <a:spcAft>
                <a:spcPts val="0"/>
              </a:spcAft>
            </a:pPr>
            <a:r>
              <a:rPr lang="vi-VN" i="1" u="sng" dirty="0">
                <a:latin typeface="Times New Roman" panose="02020603050405020304" pitchFamily="18" charset="0"/>
                <a:ea typeface="Times New Roman" panose="02020603050405020304" pitchFamily="18" charset="0"/>
              </a:rPr>
              <a:t>- Nhận xét:</a:t>
            </a:r>
            <a:r>
              <a:rPr lang="vi-VN" dirty="0">
                <a:latin typeface="Times New Roman" panose="02020603050405020304" pitchFamily="18" charset="0"/>
                <a:ea typeface="Times New Roman" panose="02020603050405020304" pitchFamily="18" charset="0"/>
              </a:rPr>
              <a:t> Từ biểu đồ ta thấy sản lượng thu hoạch phân bố theo dạng chuẩn Gauss và phân bố tập trung nhiều vào khoảng từ 3 đến 6 tấn/hecta</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9490097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2">
            <a:extLst>
              <a:ext uri="{FF2B5EF4-FFF2-40B4-BE49-F238E27FC236}">
                <a16:creationId xmlns:a16="http://schemas.microsoft.com/office/drawing/2014/main" id="{D6747EA8-51EC-4E48-84A7-B2B895094202}"/>
              </a:ext>
            </a:extLst>
          </p:cNvPr>
          <p:cNvSpPr>
            <a:spLocks noChangeArrowheads="1"/>
          </p:cNvSpPr>
          <p:nvPr/>
        </p:nvSpPr>
        <p:spPr bwMode="auto">
          <a:xfrm>
            <a:off x="859925" y="1371080"/>
            <a:ext cx="99246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mj-lt"/>
                <a:ea typeface="Times New Roman" panose="02020603050405020304" pitchFamily="18" charset="0"/>
              </a:rPr>
              <a:t>- Từ các thuộc tính ở trong bảng thuộc tính ta xem các thuộc tính có chứa dữ liệu rời rạc và trực quan hóa chúng:</a:t>
            </a:r>
            <a:endParaRPr kumimoji="0" lang="vi-VN" altLang="vi-VN" sz="1600" b="0" i="0" u="none" strike="noStrike" cap="none" normalizeH="0" baseline="0" dirty="0">
              <a:ln>
                <a:noFill/>
              </a:ln>
              <a:solidFill>
                <a:schemeClr val="tx1"/>
              </a:solidFill>
              <a:effectLst/>
              <a:latin typeface="+mj-lt"/>
            </a:endParaRPr>
          </a:p>
        </p:txBody>
      </p:sp>
      <p:pic>
        <p:nvPicPr>
          <p:cNvPr id="3073" name="Picture 5">
            <a:extLst>
              <a:ext uri="{FF2B5EF4-FFF2-40B4-BE49-F238E27FC236}">
                <a16:creationId xmlns:a16="http://schemas.microsoft.com/office/drawing/2014/main" id="{47460884-0E69-4D18-9D36-2EC0B3231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25" y="2166848"/>
            <a:ext cx="10373267" cy="3799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8976BA18-6BB4-4248-8F80-8C7C8FC7B75C}"/>
              </a:ext>
            </a:extLst>
          </p:cNvPr>
          <p:cNvSpPr>
            <a:spLocks noChangeArrowheads="1"/>
          </p:cNvSpPr>
          <p:nvPr/>
        </p:nvSpPr>
        <p:spPr bwMode="auto">
          <a:xfrm>
            <a:off x="1190624" y="6028429"/>
            <a:ext cx="9263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1" u="none" strike="noStrike" cap="none" normalizeH="0" baseline="0" dirty="0">
                <a:ln>
                  <a:noFill/>
                </a:ln>
                <a:solidFill>
                  <a:schemeClr val="tx1"/>
                </a:solidFill>
                <a:effectLst/>
                <a:latin typeface="+mj-lt"/>
                <a:ea typeface="Times New Roman" panose="02020603050405020304" pitchFamily="18" charset="0"/>
              </a:rPr>
              <a:t>Hình 2.3: Xem các thuộc tính có chứa dữ liệu rời rạc</a:t>
            </a:r>
            <a:endParaRPr kumimoji="0" lang="vi-VN" altLang="vi-VN"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03966849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4" name="Picture 13">
            <a:extLst>
              <a:ext uri="{FF2B5EF4-FFF2-40B4-BE49-F238E27FC236}">
                <a16:creationId xmlns:a16="http://schemas.microsoft.com/office/drawing/2014/main" id="{8C1E370E-F098-41DC-880F-51BC10142B8C}"/>
              </a:ext>
            </a:extLst>
          </p:cNvPr>
          <p:cNvPicPr/>
          <p:nvPr/>
        </p:nvPicPr>
        <p:blipFill>
          <a:blip r:embed="rId2"/>
          <a:stretch>
            <a:fillRect/>
          </a:stretch>
        </p:blipFill>
        <p:spPr>
          <a:xfrm>
            <a:off x="2160104" y="1263789"/>
            <a:ext cx="8030818" cy="4606920"/>
          </a:xfrm>
          <a:prstGeom prst="rect">
            <a:avLst/>
          </a:prstGeom>
          <a:noFill/>
          <a:ln>
            <a:noFill/>
          </a:ln>
        </p:spPr>
      </p:pic>
      <p:sp>
        <p:nvSpPr>
          <p:cNvPr id="8" name="Rectangle 7">
            <a:extLst>
              <a:ext uri="{FF2B5EF4-FFF2-40B4-BE49-F238E27FC236}">
                <a16:creationId xmlns:a16="http://schemas.microsoft.com/office/drawing/2014/main" id="{708B1A17-4A64-4416-8B9D-7003D93F78C6}"/>
              </a:ext>
            </a:extLst>
          </p:cNvPr>
          <p:cNvSpPr/>
          <p:nvPr/>
        </p:nvSpPr>
        <p:spPr>
          <a:xfrm>
            <a:off x="0" y="5992222"/>
            <a:ext cx="12284764" cy="646331"/>
          </a:xfrm>
          <a:prstGeom prst="rect">
            <a:avLst/>
          </a:prstGeom>
        </p:spPr>
        <p:txBody>
          <a:bodyPr wrap="square">
            <a:spAutoFit/>
          </a:bodyPr>
          <a:lstStyle/>
          <a:p>
            <a:pPr algn="ctr">
              <a:spcAft>
                <a:spcPts val="0"/>
              </a:spcAft>
            </a:pPr>
            <a:r>
              <a:rPr lang="vi-VN" i="1" dirty="0">
                <a:latin typeface="Times New Roman" panose="02020603050405020304" pitchFamily="18" charset="0"/>
                <a:ea typeface="Times New Roman" panose="02020603050405020304" pitchFamily="18" charset="0"/>
              </a:rPr>
              <a:t>Hình 2.4: Sau khi trực quan các thuộc tính chứa dữ liệu rời rạc</a:t>
            </a:r>
            <a:endParaRPr lang="vi-VN" sz="1600" dirty="0">
              <a:latin typeface="Times New Roman" panose="02020603050405020304" pitchFamily="18" charset="0"/>
              <a:ea typeface="Times New Roman" panose="02020603050405020304" pitchFamily="18" charset="0"/>
            </a:endParaRPr>
          </a:p>
          <a:p>
            <a:pPr algn="ctr">
              <a:spcAft>
                <a:spcPts val="0"/>
              </a:spcAft>
            </a:pPr>
            <a:r>
              <a:rPr lang="vi-VN" i="1" u="sng" dirty="0">
                <a:latin typeface="Times New Roman" panose="02020603050405020304" pitchFamily="18" charset="0"/>
                <a:ea typeface="Times New Roman" panose="02020603050405020304" pitchFamily="18" charset="0"/>
              </a:rPr>
              <a:t>- Nhận xét:</a:t>
            </a:r>
            <a:r>
              <a:rPr lang="vi-VN" i="1" dirty="0">
                <a:latin typeface="Times New Roman" panose="02020603050405020304" pitchFamily="18" charset="0"/>
                <a:ea typeface="Times New Roman" panose="02020603050405020304" pitchFamily="18" charset="0"/>
              </a:rPr>
              <a:t> </a:t>
            </a:r>
            <a:r>
              <a:rPr lang="vi-VN" dirty="0">
                <a:latin typeface="Times New Roman" panose="02020603050405020304" pitchFamily="18" charset="0"/>
                <a:ea typeface="Times New Roman" panose="02020603050405020304" pitchFamily="18" charset="0"/>
              </a:rPr>
              <a:t>Sau khi trực quan hóa ta thấy dữ liệu rời rạc chứa trong các thuốc tính phân bố khá cân bằng với nhau </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9898615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2FF99C2-886A-4BB0-B3CD-DB3D17E2BB56}"/>
              </a:ext>
            </a:extLst>
          </p:cNvPr>
          <p:cNvSpPr>
            <a:spLocks noChangeArrowheads="1"/>
          </p:cNvSpPr>
          <p:nvPr/>
        </p:nvSpPr>
        <p:spPr bwMode="auto">
          <a:xfrm>
            <a:off x="822670" y="1215611"/>
            <a:ext cx="110941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 Tương tự ta trực quan hóa các thuộc tính chứa dữ liệu rời rạc với biến mục tiêu để xem sự tương quan giữa chúng:</a:t>
            </a:r>
            <a:endParaRPr kumimoji="0" lang="vi-VN" altLang="vi-VN" sz="1400" b="0" i="0" u="none" strike="noStrike" cap="none" normalizeH="0" baseline="0" dirty="0">
              <a:ln>
                <a:noFill/>
              </a:ln>
              <a:solidFill>
                <a:schemeClr val="tx1"/>
              </a:solidFill>
              <a:effectLst/>
              <a:latin typeface="+mj-lt"/>
            </a:endParaRPr>
          </a:p>
        </p:txBody>
      </p:sp>
      <p:pic>
        <p:nvPicPr>
          <p:cNvPr id="5121" name="Picture 1">
            <a:extLst>
              <a:ext uri="{FF2B5EF4-FFF2-40B4-BE49-F238E27FC236}">
                <a16:creationId xmlns:a16="http://schemas.microsoft.com/office/drawing/2014/main" id="{51A20339-D777-4E33-8672-CA704BA90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27" y="1562876"/>
            <a:ext cx="8441038" cy="42525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8525805F-037C-46BB-8FA9-B7195FE0DFD4}"/>
              </a:ext>
            </a:extLst>
          </p:cNvPr>
          <p:cNvSpPr>
            <a:spLocks noChangeArrowheads="1"/>
          </p:cNvSpPr>
          <p:nvPr/>
        </p:nvSpPr>
        <p:spPr bwMode="auto">
          <a:xfrm>
            <a:off x="0" y="6005915"/>
            <a:ext cx="12192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2.5: Sau khi trực quan hóa thuộc tính chứa dữ liệu rời rạc với biến mục tiêu</a:t>
            </a:r>
            <a:endParaRPr kumimoji="0" lang="vi-VN" altLang="vi-VN" sz="1100" b="0" i="0" u="none" strike="noStrike" cap="none" normalizeH="0" baseline="0" dirty="0">
              <a:ln>
                <a:noFill/>
              </a:ln>
              <a:solidFill>
                <a:schemeClr val="tx1"/>
              </a:solidFill>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sng" strike="noStrike" cap="none" normalizeH="0" baseline="0" dirty="0">
                <a:ln>
                  <a:noFill/>
                </a:ln>
                <a:solidFill>
                  <a:schemeClr val="tx1"/>
                </a:solidFill>
                <a:effectLst/>
                <a:latin typeface="+mj-lt"/>
                <a:ea typeface="Times New Roman" panose="02020603050405020304" pitchFamily="18" charset="0"/>
              </a:rPr>
              <a:t>- Nhận xét:</a:t>
            </a:r>
            <a:r>
              <a:rPr kumimoji="0" lang="vi-VN" altLang="vi-VN" sz="1400" b="0" i="0" u="none" strike="noStrike" cap="none" normalizeH="0" baseline="0" dirty="0">
                <a:ln>
                  <a:noFill/>
                </a:ln>
                <a:solidFill>
                  <a:schemeClr val="tx1"/>
                </a:solidFill>
                <a:effectLst/>
                <a:latin typeface="+mj-lt"/>
                <a:ea typeface="Times New Roman" panose="02020603050405020304" pitchFamily="18" charset="0"/>
              </a:rPr>
              <a:t> Các yếu tố như tưới tiêu, phân bón có ảnh hưởng tích cực rõ rệt đến năng suất. Loại đất, loại cây trồng và khu vực cũng có vai trò đáng kể, nhưng có sự ảnh hướng lớn đến năng suất.</a:t>
            </a:r>
            <a:endParaRPr kumimoji="0" lang="vi-VN" altLang="vi-VN" sz="11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12520104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7170" name="Picture 2">
            <a:extLst>
              <a:ext uri="{FF2B5EF4-FFF2-40B4-BE49-F238E27FC236}">
                <a16:creationId xmlns:a16="http://schemas.microsoft.com/office/drawing/2014/main" id="{1782D98C-4484-4A0F-BD63-57347E929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483" y="1504436"/>
            <a:ext cx="7449033"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3">
            <a:extLst>
              <a:ext uri="{FF2B5EF4-FFF2-40B4-BE49-F238E27FC236}">
                <a16:creationId xmlns:a16="http://schemas.microsoft.com/office/drawing/2014/main" id="{37B8A654-0D03-41BD-A336-2A892A906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435" y="4108131"/>
            <a:ext cx="7170082" cy="2343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A1D4561-6BAB-4A9B-B8BE-174151E2E82F}"/>
              </a:ext>
            </a:extLst>
          </p:cNvPr>
          <p:cNvSpPr>
            <a:spLocks noChangeArrowheads="1"/>
          </p:cNvSpPr>
          <p:nvPr/>
        </p:nvSpPr>
        <p:spPr bwMode="auto">
          <a:xfrm>
            <a:off x="920387" y="1188294"/>
            <a:ext cx="58382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600" b="0" i="0" u="none" strike="noStrike" cap="none" normalizeH="0" baseline="0" dirty="0">
                <a:ln>
                  <a:noFill/>
                </a:ln>
                <a:solidFill>
                  <a:schemeClr val="tx1"/>
                </a:solidFill>
                <a:effectLst/>
                <a:latin typeface="+mj-lt"/>
                <a:ea typeface="Times New Roman" panose="02020603050405020304" pitchFamily="18" charset="0"/>
              </a:rPr>
              <a:t>- Ta tiếp tục trực quan hóa các thuộc tính chứa dữ liệu liên tục:</a:t>
            </a:r>
            <a:endParaRPr kumimoji="0" lang="vi-VN" altLang="vi-VN" sz="1200" b="0" i="0" u="none" strike="noStrike" cap="none" normalizeH="0" baseline="0" dirty="0">
              <a:ln>
                <a:noFill/>
              </a:ln>
              <a:solidFill>
                <a:schemeClr val="tx1"/>
              </a:solidFill>
              <a:effectLst/>
              <a:latin typeface="+mj-lt"/>
            </a:endParaRPr>
          </a:p>
        </p:txBody>
      </p:sp>
      <p:sp>
        <p:nvSpPr>
          <p:cNvPr id="10" name="Rectangle 4">
            <a:extLst>
              <a:ext uri="{FF2B5EF4-FFF2-40B4-BE49-F238E27FC236}">
                <a16:creationId xmlns:a16="http://schemas.microsoft.com/office/drawing/2014/main" id="{C37F3244-A9FD-4594-8AF3-3C9460D0B98C}"/>
              </a:ext>
            </a:extLst>
          </p:cNvPr>
          <p:cNvSpPr>
            <a:spLocks noChangeArrowheads="1"/>
          </p:cNvSpPr>
          <p:nvPr/>
        </p:nvSpPr>
        <p:spPr bwMode="auto">
          <a:xfrm>
            <a:off x="-127000" y="304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Rectangle 5">
            <a:extLst>
              <a:ext uri="{FF2B5EF4-FFF2-40B4-BE49-F238E27FC236}">
                <a16:creationId xmlns:a16="http://schemas.microsoft.com/office/drawing/2014/main" id="{B1D1AFE1-4EC5-4353-B0F6-FCF923C2F22A}"/>
              </a:ext>
            </a:extLst>
          </p:cNvPr>
          <p:cNvSpPr>
            <a:spLocks noChangeArrowheads="1"/>
          </p:cNvSpPr>
          <p:nvPr/>
        </p:nvSpPr>
        <p:spPr bwMode="auto">
          <a:xfrm>
            <a:off x="2189971" y="6464176"/>
            <a:ext cx="81765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2.6: Sau khi trực quan hóa thuộc tính chứa dữ liệu liên tục</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8993395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A0428F4-198B-424B-9B43-40BC198CFC1A}"/>
              </a:ext>
            </a:extLst>
          </p:cNvPr>
          <p:cNvSpPr>
            <a:spLocks noChangeArrowheads="1"/>
          </p:cNvSpPr>
          <p:nvPr/>
        </p:nvSpPr>
        <p:spPr bwMode="auto">
          <a:xfrm>
            <a:off x="851218" y="1190295"/>
            <a:ext cx="10965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 Tương tự ta trực quan hóa các thuộc tính chứa dữ liệu liên tục với biến mục tiêu để xem sự tương quan giữa chúng:</a:t>
            </a:r>
            <a:endParaRPr kumimoji="0" lang="vi-VN" altLang="vi-VN" sz="1400" b="0" i="0" u="none" strike="noStrike" cap="none" normalizeH="0" baseline="0" dirty="0">
              <a:ln>
                <a:noFill/>
              </a:ln>
              <a:solidFill>
                <a:schemeClr val="tx1"/>
              </a:solidFill>
              <a:effectLst/>
              <a:latin typeface="+mj-lt"/>
            </a:endParaRPr>
          </a:p>
        </p:txBody>
      </p:sp>
      <p:pic>
        <p:nvPicPr>
          <p:cNvPr id="8193" name="Picture 4">
            <a:extLst>
              <a:ext uri="{FF2B5EF4-FFF2-40B4-BE49-F238E27FC236}">
                <a16:creationId xmlns:a16="http://schemas.microsoft.com/office/drawing/2014/main" id="{0FEAD4DF-2E87-421B-85F2-0580B50F6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24" y="1468172"/>
            <a:ext cx="7283090" cy="47395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B615338-AF0E-4BD4-9FC3-4A062F1B28B7}"/>
              </a:ext>
            </a:extLst>
          </p:cNvPr>
          <p:cNvSpPr>
            <a:spLocks noChangeArrowheads="1"/>
          </p:cNvSpPr>
          <p:nvPr/>
        </p:nvSpPr>
        <p:spPr bwMode="auto">
          <a:xfrm>
            <a:off x="0" y="6207713"/>
            <a:ext cx="12192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2.7: Tương quan giữa thuộc tính lượng mưa với biến mục tiêu</a:t>
            </a:r>
            <a:endParaRPr kumimoji="0" lang="vi-VN" altLang="vi-VN" sz="1100" b="0" i="0" u="none" strike="noStrike" cap="none" normalizeH="0" baseline="0" dirty="0">
              <a:ln>
                <a:noFill/>
              </a:ln>
              <a:solidFill>
                <a:schemeClr val="tx1"/>
              </a:solidFill>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600" b="0" i="1" u="sng" strike="noStrike" cap="none" normalizeH="0" baseline="0" dirty="0">
                <a:ln>
                  <a:noFill/>
                </a:ln>
                <a:solidFill>
                  <a:schemeClr val="tx1"/>
                </a:solidFill>
                <a:effectLst/>
                <a:latin typeface="+mj-lt"/>
                <a:ea typeface="Times New Roman" panose="02020603050405020304" pitchFamily="18" charset="0"/>
              </a:rPr>
              <a:t>- Nhận xét: </a:t>
            </a:r>
            <a:r>
              <a:rPr kumimoji="0" lang="vi-VN" altLang="vi-VN" sz="1600" b="0" i="0" u="none" strike="noStrike" cap="none" normalizeH="0" baseline="0" dirty="0">
                <a:ln>
                  <a:noFill/>
                </a:ln>
                <a:solidFill>
                  <a:schemeClr val="tx1"/>
                </a:solidFill>
                <a:effectLst/>
                <a:latin typeface="+mj-lt"/>
                <a:ea typeface="Times New Roman" panose="02020603050405020304" pitchFamily="18" charset="0"/>
              </a:rPr>
              <a:t>Ta thấy lượng mưa ảnh hưởng tuyến tính đến sản lượng (Lượng mưa nhiều sản lượng lớn)</a:t>
            </a:r>
            <a:endParaRPr kumimoji="0" lang="vi-VN" altLang="vi-VN"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63008523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C8D7E0D-93EB-45BB-95EA-85C41F74A0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9217" name="Picture 5">
            <a:extLst>
              <a:ext uri="{FF2B5EF4-FFF2-40B4-BE49-F238E27FC236}">
                <a16:creationId xmlns:a16="http://schemas.microsoft.com/office/drawing/2014/main" id="{23678BBA-4149-4F0A-BD26-F13751E17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948" y="1178881"/>
            <a:ext cx="7415584" cy="47846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F0BC3519-9378-4DB1-97FF-54AF34217306}"/>
              </a:ext>
            </a:extLst>
          </p:cNvPr>
          <p:cNvSpPr>
            <a:spLocks noChangeArrowheads="1"/>
          </p:cNvSpPr>
          <p:nvPr/>
        </p:nvSpPr>
        <p:spPr bwMode="auto">
          <a:xfrm>
            <a:off x="812731" y="5940249"/>
            <a:ext cx="1056653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2.8: Tương quan giữa thuộc tính nhiệt độ với biến mục tiêu</a:t>
            </a:r>
          </a:p>
          <a:p>
            <a:pPr algn="ctr" eaLnBrk="0" fontAlgn="base" hangingPunct="0">
              <a:spcBef>
                <a:spcPct val="0"/>
              </a:spcBef>
              <a:spcAft>
                <a:spcPct val="0"/>
              </a:spcAft>
            </a:pPr>
            <a:r>
              <a:rPr lang="vi-VN" i="1" u="sng" dirty="0">
                <a:latin typeface="+mj-lt"/>
              </a:rPr>
              <a:t>Nhận xét</a:t>
            </a:r>
            <a:r>
              <a:rPr lang="vi-VN" i="1" dirty="0">
                <a:latin typeface="+mj-lt"/>
              </a:rPr>
              <a:t>: </a:t>
            </a:r>
            <a:r>
              <a:rPr lang="vi-VN" sz="1600" dirty="0">
                <a:latin typeface="+mj-lt"/>
              </a:rPr>
              <a:t>Ở mỗi mức nhiệt độ, năng suất không cố định mà có sự phân tán lớn. Điều này chỉ ra rằng ngoài nhiệt độ, còn nhiều yếu tố khác như loại đất, lượng mưa, hoặc cây trồng ảnh hưởng đến năng suất.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87012064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C8D7E0D-93EB-45BB-95EA-85C41F74A0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2">
            <a:extLst>
              <a:ext uri="{FF2B5EF4-FFF2-40B4-BE49-F238E27FC236}">
                <a16:creationId xmlns:a16="http://schemas.microsoft.com/office/drawing/2014/main" id="{8E1AF17A-EC3B-49AE-BF7B-D55F1C2F985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0241" name="Picture 7">
            <a:extLst>
              <a:ext uri="{FF2B5EF4-FFF2-40B4-BE49-F238E27FC236}">
                <a16:creationId xmlns:a16="http://schemas.microsoft.com/office/drawing/2014/main" id="{F0A0E228-E845-4463-A97E-49FB592D7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632" y="1259909"/>
            <a:ext cx="7882736" cy="4921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7A037363-CF66-4594-B9A8-BC036A81D79B}"/>
              </a:ext>
            </a:extLst>
          </p:cNvPr>
          <p:cNvSpPr>
            <a:spLocks noChangeArrowheads="1"/>
          </p:cNvSpPr>
          <p:nvPr/>
        </p:nvSpPr>
        <p:spPr bwMode="auto">
          <a:xfrm>
            <a:off x="54811" y="6177599"/>
            <a:ext cx="115348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2.9: Tương quan giữa thuộc tính ngày thu hoạch với biến mục tiêu</a:t>
            </a:r>
          </a:p>
          <a:p>
            <a:pPr algn="ctr" eaLnBrk="0" fontAlgn="base" hangingPunct="0">
              <a:spcBef>
                <a:spcPct val="0"/>
              </a:spcBef>
              <a:spcAft>
                <a:spcPct val="0"/>
              </a:spcAft>
            </a:pPr>
            <a:r>
              <a:rPr lang="vi-VN" i="1" dirty="0">
                <a:latin typeface="+mj-lt"/>
              </a:rPr>
              <a:t>                        </a:t>
            </a:r>
            <a:r>
              <a:rPr lang="vi-VN" i="1" u="sng" dirty="0">
                <a:latin typeface="+mj-lt"/>
              </a:rPr>
              <a:t> Nhận xét</a:t>
            </a:r>
            <a:r>
              <a:rPr lang="vi-VN" i="1" dirty="0">
                <a:latin typeface="+mj-lt"/>
              </a:rPr>
              <a:t>: </a:t>
            </a:r>
            <a:r>
              <a:rPr lang="vi-VN" sz="1600" dirty="0">
                <a:latin typeface="+mj-lt"/>
              </a:rPr>
              <a:t>Ở số ngày thu hoạch, năng suất</a:t>
            </a:r>
            <a:r>
              <a:rPr lang="en-US" sz="1600" dirty="0">
                <a:latin typeface="+mj-lt"/>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cs typeface="Times New Roman" panose="02020603050405020304" pitchFamily="18" charset="0"/>
              </a:rPr>
              <a:t>. </a:t>
            </a:r>
            <a:r>
              <a:rPr lang="vi-VN" dirty="0">
                <a:latin typeface="+mj-lt"/>
              </a:rPr>
              <a:t>		</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03303091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927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 Làm sạch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2">
            <a:extLst>
              <a:ext uri="{FF2B5EF4-FFF2-40B4-BE49-F238E27FC236}">
                <a16:creationId xmlns:a16="http://schemas.microsoft.com/office/drawing/2014/main" id="{A1B235C6-00AD-4628-8777-A2FA85D53BBE}"/>
              </a:ext>
            </a:extLst>
          </p:cNvPr>
          <p:cNvSpPr>
            <a:spLocks noChangeArrowheads="1"/>
          </p:cNvSpPr>
          <p:nvPr/>
        </p:nvSpPr>
        <p:spPr bwMode="auto">
          <a:xfrm>
            <a:off x="726894" y="13592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1</a:t>
            </a:r>
            <a:r>
              <a:rPr kumimoji="0" lang="vi-VN" altLang="vi-VN" sz="1400" b="1" i="1" u="none" strike="noStrike" cap="none" normalizeH="0" baseline="0" bmk="">
                <a:ln>
                  <a:noFill/>
                </a:ln>
                <a:solidFill>
                  <a:schemeClr val="tx1"/>
                </a:solidFill>
                <a:effectLst/>
                <a:latin typeface="Arial" panose="020B0604020202020204" pitchFamily="34" charset="0"/>
                <a:ea typeface="Times New Roman" panose="02020603050405020304" pitchFamily="18" charset="0"/>
              </a:rPr>
              <a:t>.2.1 Xử lý dữ liệu bị thiếu</a:t>
            </a:r>
            <a:endParaRPr kumimoji="0" lang="vi-VN" altLang="vi-VN"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pic>
        <p:nvPicPr>
          <p:cNvPr id="11265" name="Picture 8">
            <a:extLst>
              <a:ext uri="{FF2B5EF4-FFF2-40B4-BE49-F238E27FC236}">
                <a16:creationId xmlns:a16="http://schemas.microsoft.com/office/drawing/2014/main" id="{976AB4D4-207E-4523-B434-AE22362F3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85" y="1744822"/>
            <a:ext cx="10684521" cy="41323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D4C5A9ED-CD03-48AE-9D67-5245C2571C8B}"/>
              </a:ext>
            </a:extLst>
          </p:cNvPr>
          <p:cNvSpPr>
            <a:spLocks noChangeArrowheads="1"/>
          </p:cNvSpPr>
          <p:nvPr/>
        </p:nvSpPr>
        <p:spPr bwMode="auto">
          <a:xfrm rot="10800000" flipV="1">
            <a:off x="2982518" y="6031642"/>
            <a:ext cx="67744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2.10: Thực hiện kiểm tra dữ liệu thiếu</a:t>
            </a:r>
            <a:endParaRPr kumimoji="0" lang="vi-VN" altLang="vi-VN" sz="1100" b="0" i="0" u="none" strike="noStrike" cap="none" normalizeH="0" baseline="0" dirty="0">
              <a:ln>
                <a:noFill/>
              </a:ln>
              <a:solidFill>
                <a:schemeClr val="tx1"/>
              </a:solidFill>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1" u="sng" strike="noStrike" cap="none" normalizeH="0" baseline="0" dirty="0">
                <a:ln>
                  <a:noFill/>
                </a:ln>
                <a:solidFill>
                  <a:schemeClr val="tx1"/>
                </a:solidFill>
                <a:effectLst/>
                <a:latin typeface="+mj-lt"/>
                <a:ea typeface="Times New Roman" panose="02020603050405020304" pitchFamily="18" charset="0"/>
              </a:rPr>
              <a:t>- Nhận xét:</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  Từ hình trên ta thấy bộ dữ liệu không có dữ liệu bị thiếu</a:t>
            </a:r>
            <a:endParaRPr kumimoji="0" lang="vi-VN" altLang="vi-VN"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5041733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927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 Làm sạch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8C90C8B4-3C52-48CD-9061-3CCB52139005}"/>
              </a:ext>
            </a:extLst>
          </p:cNvPr>
          <p:cNvSpPr>
            <a:spLocks noChangeArrowheads="1"/>
          </p:cNvSpPr>
          <p:nvPr/>
        </p:nvSpPr>
        <p:spPr bwMode="auto">
          <a:xfrm>
            <a:off x="851218" y="1273494"/>
            <a:ext cx="98035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1</a:t>
            </a:r>
            <a:r>
              <a:rPr kumimoji="0" lang="vi-VN" altLang="vi-VN" sz="1400" b="1" i="1" u="none" strike="noStrike" cap="none" normalizeH="0" baseline="0" bmk="">
                <a:ln>
                  <a:noFill/>
                </a:ln>
                <a:solidFill>
                  <a:schemeClr val="tx1"/>
                </a:solidFill>
                <a:effectLst/>
                <a:latin typeface="Arial" panose="020B0604020202020204" pitchFamily="34" charset="0"/>
                <a:ea typeface="Times New Roman" panose="02020603050405020304" pitchFamily="18" charset="0"/>
              </a:rPr>
              <a:t>.2.2 Xử lý dữ liệu trùng lặp</a:t>
            </a:r>
            <a:r>
              <a:rPr kumimoji="0" lang="vi-VN" altLang="vi-VN" sz="14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vi-VN" altLang="vi-VN"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pic>
        <p:nvPicPr>
          <p:cNvPr id="12289" name="Picture 9">
            <a:extLst>
              <a:ext uri="{FF2B5EF4-FFF2-40B4-BE49-F238E27FC236}">
                <a16:creationId xmlns:a16="http://schemas.microsoft.com/office/drawing/2014/main" id="{A889CA12-EAA8-4AFC-8763-DA78C5928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724" y="1646492"/>
            <a:ext cx="10118551" cy="43407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EE3B944D-1461-49D5-AD3D-A8144AE8135F}"/>
              </a:ext>
            </a:extLst>
          </p:cNvPr>
          <p:cNvSpPr>
            <a:spLocks noChangeArrowheads="1"/>
          </p:cNvSpPr>
          <p:nvPr/>
        </p:nvSpPr>
        <p:spPr bwMode="auto">
          <a:xfrm>
            <a:off x="3153536" y="6118220"/>
            <a:ext cx="59338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2.11: Thực hiện kiểm tra dữ liệu trùng lặp</a:t>
            </a:r>
            <a:endParaRPr kumimoji="0" lang="vi-VN" altLang="vi-VN" sz="1100" b="0" i="0" u="none" strike="noStrike" cap="none" normalizeH="0" baseline="0" dirty="0">
              <a:ln>
                <a:noFill/>
              </a:ln>
              <a:solidFill>
                <a:schemeClr val="tx1"/>
              </a:solidFill>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1" u="sng" strike="noStrike" cap="none" normalizeH="0" baseline="0" dirty="0">
                <a:ln>
                  <a:noFill/>
                </a:ln>
                <a:solidFill>
                  <a:schemeClr val="tx1"/>
                </a:solidFill>
                <a:effectLst/>
                <a:latin typeface="+mj-lt"/>
                <a:ea typeface="Times New Roman" panose="02020603050405020304" pitchFamily="18" charset="0"/>
              </a:rPr>
              <a:t>- Nhận xét:</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 Từ hình trên ta thấy bộ dữ liệu không bị trùng lặp</a:t>
            </a:r>
            <a:endParaRPr kumimoji="0" lang="vi-VN" altLang="vi-VN"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7645624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矩形 338"/>
          <p:cNvSpPr/>
          <p:nvPr/>
        </p:nvSpPr>
        <p:spPr>
          <a:xfrm>
            <a:off x="255148" y="2289690"/>
            <a:ext cx="5681516" cy="2278620"/>
          </a:xfrm>
          <a:prstGeom prst="rect">
            <a:avLst/>
          </a:prstGeom>
          <a:solidFill>
            <a:srgbClr val="2980B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panose="00000500000000000000" pitchFamily="2" charset="0"/>
              <a:ea typeface="等线" panose="02010600030101010101" pitchFamily="2" charset="-122"/>
            </a:endParaRPr>
          </a:p>
        </p:txBody>
      </p:sp>
      <p:sp>
        <p:nvSpPr>
          <p:cNvPr id="340" name="TextBox 69"/>
          <p:cNvSpPr>
            <a:spLocks noChangeArrowheads="1"/>
          </p:cNvSpPr>
          <p:nvPr/>
        </p:nvSpPr>
        <p:spPr bwMode="auto">
          <a:xfrm>
            <a:off x="6845062" y="2688611"/>
            <a:ext cx="43245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CHƯƠNG I: MÔ TẢ BÀI TOÁN</a:t>
            </a:r>
          </a:p>
        </p:txBody>
      </p:sp>
      <p:sp>
        <p:nvSpPr>
          <p:cNvPr id="342" name="TextBox 73"/>
          <p:cNvSpPr>
            <a:spLocks noChangeArrowheads="1"/>
          </p:cNvSpPr>
          <p:nvPr/>
        </p:nvSpPr>
        <p:spPr bwMode="auto">
          <a:xfrm>
            <a:off x="1022421" y="2631365"/>
            <a:ext cx="414696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8800" dirty="0" err="1">
                <a:solidFill>
                  <a:srgbClr val="FFFFFF"/>
                </a:solidFill>
                <a:latin typeface="Montserrat" panose="00000500000000000000" pitchFamily="2" charset="0"/>
                <a:ea typeface="微软雅黑" panose="020B0503020204020204" pitchFamily="34" charset="-122"/>
                <a:sym typeface="Arial" panose="020B0604020202020204" pitchFamily="34" charset="0"/>
              </a:rPr>
              <a:t>Nội</a:t>
            </a:r>
            <a:r>
              <a:rPr lang="en-US" altLang="zh-CN" sz="8800" dirty="0">
                <a:solidFill>
                  <a:srgbClr val="FFFFFF"/>
                </a:solidFill>
                <a:latin typeface="Montserrat" panose="00000500000000000000" pitchFamily="2" charset="0"/>
                <a:ea typeface="微软雅黑" panose="020B0503020204020204" pitchFamily="34" charset="-122"/>
                <a:sym typeface="Arial" panose="020B0604020202020204" pitchFamily="34" charset="0"/>
              </a:rPr>
              <a:t> dung</a:t>
            </a:r>
            <a:endParaRPr lang="zh-CN" altLang="en-US" sz="6000" dirty="0">
              <a:solidFill>
                <a:srgbClr val="FFFFFF"/>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343" name="直接连接符 74"/>
          <p:cNvSpPr>
            <a:spLocks noChangeShapeType="1"/>
          </p:cNvSpPr>
          <p:nvPr/>
        </p:nvSpPr>
        <p:spPr bwMode="auto">
          <a:xfrm>
            <a:off x="6417247" y="1331524"/>
            <a:ext cx="0" cy="3953897"/>
          </a:xfrm>
          <a:prstGeom prst="line">
            <a:avLst/>
          </a:prstGeom>
          <a:noFill/>
          <a:ln w="12700" cap="flat" cmpd="sng">
            <a:solidFill>
              <a:srgbClr val="7F7F7F"/>
            </a:solidFill>
            <a:roun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344" name="TextBox 69"/>
          <p:cNvSpPr>
            <a:spLocks noChangeArrowheads="1"/>
          </p:cNvSpPr>
          <p:nvPr/>
        </p:nvSpPr>
        <p:spPr bwMode="auto">
          <a:xfrm>
            <a:off x="6861081" y="3554695"/>
            <a:ext cx="4324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CHƯƠNG II: QUY TRÌNH XÂY DỰNG MÔ HÌNH HỌC MÁY</a:t>
            </a: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additive="base">
                                        <p:cTn id="7" dur="500" fill="hold"/>
                                        <p:tgtEl>
                                          <p:spTgt spid="339"/>
                                        </p:tgtEl>
                                        <p:attrNameLst>
                                          <p:attrName>ppt_x</p:attrName>
                                        </p:attrNameLst>
                                      </p:cBhvr>
                                      <p:tavLst>
                                        <p:tav tm="0">
                                          <p:val>
                                            <p:strVal val="0-#ppt_w/2"/>
                                          </p:val>
                                        </p:tav>
                                        <p:tav tm="100000">
                                          <p:val>
                                            <p:strVal val="#ppt_x"/>
                                          </p:val>
                                        </p:tav>
                                      </p:tavLst>
                                    </p:anim>
                                    <p:anim calcmode="lin" valueType="num">
                                      <p:cBhvr additive="base">
                                        <p:cTn id="8" dur="500" fill="hold"/>
                                        <p:tgtEl>
                                          <p:spTgt spid="33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2"/>
                                        </p:tgtEl>
                                        <p:attrNameLst>
                                          <p:attrName>style.visibility</p:attrName>
                                        </p:attrNameLst>
                                      </p:cBhvr>
                                      <p:to>
                                        <p:strVal val="visible"/>
                                      </p:to>
                                    </p:set>
                                    <p:anim calcmode="lin" valueType="num">
                                      <p:cBhvr additive="base">
                                        <p:cTn id="11" dur="500" fill="hold"/>
                                        <p:tgtEl>
                                          <p:spTgt spid="342"/>
                                        </p:tgtEl>
                                        <p:attrNameLst>
                                          <p:attrName>ppt_x</p:attrName>
                                        </p:attrNameLst>
                                      </p:cBhvr>
                                      <p:tavLst>
                                        <p:tav tm="0">
                                          <p:val>
                                            <p:strVal val="0-#ppt_w/2"/>
                                          </p:val>
                                        </p:tav>
                                        <p:tav tm="100000">
                                          <p:val>
                                            <p:strVal val="#ppt_x"/>
                                          </p:val>
                                        </p:tav>
                                      </p:tavLst>
                                    </p:anim>
                                    <p:anim calcmode="lin" valueType="num">
                                      <p:cBhvr additive="base">
                                        <p:cTn id="12" dur="500" fill="hold"/>
                                        <p:tgtEl>
                                          <p:spTgt spid="34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3"/>
                                        </p:tgtEl>
                                        <p:attrNameLst>
                                          <p:attrName>style.visibility</p:attrName>
                                        </p:attrNameLst>
                                      </p:cBhvr>
                                      <p:to>
                                        <p:strVal val="visible"/>
                                      </p:to>
                                    </p:set>
                                    <p:animEffect transition="in" filter="wipe(down)">
                                      <p:cBhvr>
                                        <p:cTn id="17" dur="500"/>
                                        <p:tgtEl>
                                          <p:spTgt spid="34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40"/>
                                        </p:tgtEl>
                                        <p:attrNameLst>
                                          <p:attrName>style.visibility</p:attrName>
                                        </p:attrNameLst>
                                      </p:cBhvr>
                                      <p:to>
                                        <p:strVal val="visible"/>
                                      </p:to>
                                    </p:set>
                                    <p:anim calcmode="lin" valueType="num">
                                      <p:cBhvr additive="base">
                                        <p:cTn id="22" dur="1000" fill="hold"/>
                                        <p:tgtEl>
                                          <p:spTgt spid="340"/>
                                        </p:tgtEl>
                                        <p:attrNameLst>
                                          <p:attrName>ppt_x</p:attrName>
                                        </p:attrNameLst>
                                      </p:cBhvr>
                                      <p:tavLst>
                                        <p:tav tm="0">
                                          <p:val>
                                            <p:strVal val="1+#ppt_w/2"/>
                                          </p:val>
                                        </p:tav>
                                        <p:tav tm="100000">
                                          <p:val>
                                            <p:strVal val="#ppt_x"/>
                                          </p:val>
                                        </p:tav>
                                      </p:tavLst>
                                    </p:anim>
                                    <p:anim calcmode="lin" valueType="num">
                                      <p:cBhvr additive="base">
                                        <p:cTn id="23" dur="1000" fill="hold"/>
                                        <p:tgtEl>
                                          <p:spTgt spid="34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344"/>
                                        </p:tgtEl>
                                        <p:attrNameLst>
                                          <p:attrName>style.visibility</p:attrName>
                                        </p:attrNameLst>
                                      </p:cBhvr>
                                      <p:to>
                                        <p:strVal val="visible"/>
                                      </p:to>
                                    </p:set>
                                    <p:anim calcmode="lin" valueType="num">
                                      <p:cBhvr additive="base">
                                        <p:cTn id="28" dur="1000" fill="hold"/>
                                        <p:tgtEl>
                                          <p:spTgt spid="344"/>
                                        </p:tgtEl>
                                        <p:attrNameLst>
                                          <p:attrName>ppt_x</p:attrName>
                                        </p:attrNameLst>
                                      </p:cBhvr>
                                      <p:tavLst>
                                        <p:tav tm="0">
                                          <p:val>
                                            <p:strVal val="1+#ppt_w/2"/>
                                          </p:val>
                                        </p:tav>
                                        <p:tav tm="100000">
                                          <p:val>
                                            <p:strVal val="#ppt_x"/>
                                          </p:val>
                                        </p:tav>
                                      </p:tavLst>
                                    </p:anim>
                                    <p:anim calcmode="lin" valueType="num">
                                      <p:cBhvr additive="base">
                                        <p:cTn id="29" dur="1000" fill="hold"/>
                                        <p:tgtEl>
                                          <p:spTgt spid="3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P spid="340" grpId="0"/>
      <p:bldP spid="342" grpId="0"/>
      <p:bldP spid="343" grpId="0" animBg="1"/>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773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lang="vi-VN" altLang="vi-VN" b="1" i="1" dirty="0">
                <a:latin typeface="Arial" panose="020B0604020202020204" pitchFamily="34" charset="0"/>
                <a:ea typeface="Times New Roman" panose="02020603050405020304" pitchFamily="18" charset="0"/>
              </a:rPr>
              <a:t>3</a:t>
            </a: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Biến đổi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29473A40-D819-428E-8B0A-C68C0F9B4514}"/>
              </a:ext>
            </a:extLst>
          </p:cNvPr>
          <p:cNvSpPr>
            <a:spLocks noChangeArrowheads="1"/>
          </p:cNvSpPr>
          <p:nvPr/>
        </p:nvSpPr>
        <p:spPr bwMode="auto">
          <a:xfrm>
            <a:off x="803221" y="1200839"/>
            <a:ext cx="99364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1.3.1 Chuyển đổi dữ liệu</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pic>
        <p:nvPicPr>
          <p:cNvPr id="13313" name="Picture 10">
            <a:extLst>
              <a:ext uri="{FF2B5EF4-FFF2-40B4-BE49-F238E27FC236}">
                <a16:creationId xmlns:a16="http://schemas.microsoft.com/office/drawing/2014/main" id="{A9D6C2E1-55A1-43FC-A683-38AFAAEF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357" y="1484484"/>
            <a:ext cx="9165215" cy="48415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D16B61A1-C636-448A-A099-0FA66C76CDF0}"/>
              </a:ext>
            </a:extLst>
          </p:cNvPr>
          <p:cNvSpPr>
            <a:spLocks noChangeArrowheads="1"/>
          </p:cNvSpPr>
          <p:nvPr/>
        </p:nvSpPr>
        <p:spPr bwMode="auto">
          <a:xfrm>
            <a:off x="670150" y="6404797"/>
            <a:ext cx="10956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2.12: Thực hiện biến đổi các dữ liệu trong thuộc tính rời rạc thành kiểu dữ liệu phân loại (category variable)</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49444043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773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lang="vi-VN" altLang="vi-VN" b="1" i="1" dirty="0">
                <a:latin typeface="Arial" panose="020B0604020202020204" pitchFamily="34" charset="0"/>
                <a:ea typeface="Times New Roman" panose="02020603050405020304" pitchFamily="18" charset="0"/>
              </a:rPr>
              <a:t>3</a:t>
            </a: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Biến đổi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2">
            <a:extLst>
              <a:ext uri="{FF2B5EF4-FFF2-40B4-BE49-F238E27FC236}">
                <a16:creationId xmlns:a16="http://schemas.microsoft.com/office/drawing/2014/main" id="{4DA0BB62-3BC0-45A2-B824-17272FC924D1}"/>
              </a:ext>
            </a:extLst>
          </p:cNvPr>
          <p:cNvSpPr>
            <a:spLocks noChangeArrowheads="1"/>
          </p:cNvSpPr>
          <p:nvPr/>
        </p:nvSpPr>
        <p:spPr bwMode="auto">
          <a:xfrm>
            <a:off x="502860" y="1311603"/>
            <a:ext cx="10854253"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vi-VN" sz="14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1.3.2 Mã hóa dữ liệu</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vi-VN" sz="11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vi-VN" b="0" i="1" u="sng" strike="noStrike" cap="none" normalizeH="0" baseline="0" dirty="0">
                <a:ln>
                  <a:noFill/>
                </a:ln>
                <a:solidFill>
                  <a:schemeClr val="tx1"/>
                </a:solidFill>
                <a:effectLst/>
                <a:latin typeface="+mj-lt"/>
                <a:ea typeface="Times New Roman" panose="02020603050405020304" pitchFamily="18" charset="0"/>
              </a:rPr>
              <a:t>- Mục đích:</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  Mã hóa dữ liệu là việc mã hóa các dữ liệu dạng chuỗi về dữ liệu dạng số để máy có thể hiểu được</a:t>
            </a:r>
            <a:endParaRPr kumimoji="0" lang="vi-VN" altLang="vi-VN" sz="1400" b="0" i="0" u="none" strike="noStrike" cap="none" normalizeH="0" baseline="0" dirty="0">
              <a:ln>
                <a:noFill/>
              </a:ln>
              <a:solidFill>
                <a:schemeClr val="tx1"/>
              </a:solidFill>
              <a:effectLst/>
              <a:latin typeface="+mj-l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Ta sẽ dùng phương pháp LabelEncoder để mã hóa dữ liệu</a:t>
            </a:r>
            <a:endParaRPr kumimoji="0" lang="vi-VN" altLang="vi-VN" sz="1400" b="0" i="0" u="none" strike="noStrike" cap="none" normalizeH="0" baseline="0" dirty="0">
              <a:ln>
                <a:noFill/>
              </a:ln>
              <a:solidFill>
                <a:schemeClr val="tx1"/>
              </a:solidFill>
              <a:effectLst/>
              <a:latin typeface="+mj-l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4337" name="Picture 1">
            <a:extLst>
              <a:ext uri="{FF2B5EF4-FFF2-40B4-BE49-F238E27FC236}">
                <a16:creationId xmlns:a16="http://schemas.microsoft.com/office/drawing/2014/main" id="{7783C379-58FE-4AF7-A3E8-4A3C97535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2" t="4489"/>
          <a:stretch/>
        </p:blipFill>
        <p:spPr bwMode="auto">
          <a:xfrm>
            <a:off x="1772606" y="2604401"/>
            <a:ext cx="9194267" cy="36405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F34706BC-BE95-441B-8B80-B73E983B253A}"/>
              </a:ext>
            </a:extLst>
          </p:cNvPr>
          <p:cNvSpPr>
            <a:spLocks noChangeArrowheads="1"/>
          </p:cNvSpPr>
          <p:nvPr/>
        </p:nvSpPr>
        <p:spPr bwMode="auto">
          <a:xfrm>
            <a:off x="671374" y="6348265"/>
            <a:ext cx="108492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600" b="0" i="1" u="none" strike="noStrike" cap="none" normalizeH="0" baseline="0" dirty="0">
                <a:ln>
                  <a:noFill/>
                </a:ln>
                <a:solidFill>
                  <a:schemeClr val="tx1"/>
                </a:solidFill>
                <a:effectLst/>
                <a:latin typeface="+mj-lt"/>
                <a:ea typeface="Times New Roman" panose="02020603050405020304" pitchFamily="18" charset="0"/>
              </a:rPr>
              <a:t>Hình 2.13: Ý tưởng của Label Encoder</a:t>
            </a:r>
            <a:endParaRPr kumimoji="0" lang="vi-VN" altLang="vi-VN"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4599254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773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lang="vi-VN" altLang="vi-VN" b="1" i="1" dirty="0">
                <a:latin typeface="Arial" panose="020B0604020202020204" pitchFamily="34" charset="0"/>
                <a:ea typeface="Times New Roman" panose="02020603050405020304" pitchFamily="18" charset="0"/>
              </a:rPr>
              <a:t>3</a:t>
            </a: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Biến đổi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2">
            <a:extLst>
              <a:ext uri="{FF2B5EF4-FFF2-40B4-BE49-F238E27FC236}">
                <a16:creationId xmlns:a16="http://schemas.microsoft.com/office/drawing/2014/main" id="{4DA0BB62-3BC0-45A2-B824-17272FC924D1}"/>
              </a:ext>
            </a:extLst>
          </p:cNvPr>
          <p:cNvSpPr>
            <a:spLocks noChangeArrowheads="1"/>
          </p:cNvSpPr>
          <p:nvPr/>
        </p:nvSpPr>
        <p:spPr bwMode="auto">
          <a:xfrm>
            <a:off x="436125" y="1297242"/>
            <a:ext cx="23535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vi-VN" sz="14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1.3.2 Mã hóa dữ liệu</a:t>
            </a:r>
          </a:p>
        </p:txBody>
      </p:sp>
      <p:sp>
        <p:nvSpPr>
          <p:cNvPr id="9" name="Rectangle 2">
            <a:extLst>
              <a:ext uri="{FF2B5EF4-FFF2-40B4-BE49-F238E27FC236}">
                <a16:creationId xmlns:a16="http://schemas.microsoft.com/office/drawing/2014/main" id="{164550EA-436E-40AA-8C5A-76E245FD0E79}"/>
              </a:ext>
            </a:extLst>
          </p:cNvPr>
          <p:cNvSpPr>
            <a:spLocks noChangeArrowheads="1"/>
          </p:cNvSpPr>
          <p:nvPr/>
        </p:nvSpPr>
        <p:spPr bwMode="auto">
          <a:xfrm>
            <a:off x="1267493" y="126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6385" name="Picture 11">
            <a:extLst>
              <a:ext uri="{FF2B5EF4-FFF2-40B4-BE49-F238E27FC236}">
                <a16:creationId xmlns:a16="http://schemas.microsoft.com/office/drawing/2014/main" id="{2F7FECC2-2855-4C99-902B-F4F75BFC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056" y="1577369"/>
            <a:ext cx="9290516" cy="46557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6D18918-9D40-49F6-95A4-898A16D26C16}"/>
              </a:ext>
            </a:extLst>
          </p:cNvPr>
          <p:cNvSpPr>
            <a:spLocks noChangeArrowheads="1"/>
          </p:cNvSpPr>
          <p:nvPr/>
        </p:nvSpPr>
        <p:spPr bwMode="auto">
          <a:xfrm>
            <a:off x="1327056" y="6330823"/>
            <a:ext cx="96570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2.14: Quá trình thực hiện mã hóa dữ liệu</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76852229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2773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lang="vi-VN" altLang="vi-VN" b="1" i="1" dirty="0">
                <a:latin typeface="Arial" panose="020B0604020202020204" pitchFamily="34" charset="0"/>
                <a:ea typeface="Times New Roman" panose="02020603050405020304" pitchFamily="18" charset="0"/>
              </a:rPr>
              <a:t>3</a:t>
            </a: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Biến đổi dữ liệu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164550EA-436E-40AA-8C5A-76E245FD0E79}"/>
              </a:ext>
            </a:extLst>
          </p:cNvPr>
          <p:cNvSpPr>
            <a:spLocks noChangeArrowheads="1"/>
          </p:cNvSpPr>
          <p:nvPr/>
        </p:nvSpPr>
        <p:spPr bwMode="auto">
          <a:xfrm>
            <a:off x="1267493" y="126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9">
            <a:extLst>
              <a:ext uri="{FF2B5EF4-FFF2-40B4-BE49-F238E27FC236}">
                <a16:creationId xmlns:a16="http://schemas.microsoft.com/office/drawing/2014/main" id="{672C2879-E368-4ADE-B47C-5BD32142A344}"/>
              </a:ext>
            </a:extLst>
          </p:cNvPr>
          <p:cNvSpPr/>
          <p:nvPr/>
        </p:nvSpPr>
        <p:spPr>
          <a:xfrm>
            <a:off x="851218" y="1190295"/>
            <a:ext cx="2502608" cy="369332"/>
          </a:xfrm>
          <a:prstGeom prst="rect">
            <a:avLst/>
          </a:prstGeom>
        </p:spPr>
        <p:txBody>
          <a:bodyPr wrap="none">
            <a:spAutoFit/>
          </a:bodyPr>
          <a:lstStyle/>
          <a:p>
            <a:pPr marL="21590" indent="-147955">
              <a:spcAft>
                <a:spcPts val="0"/>
              </a:spcAft>
            </a:pPr>
            <a:r>
              <a:rPr lang="vi-VN" b="1" i="1" dirty="0">
                <a:latin typeface="Times New Roman" panose="02020603050405020304" pitchFamily="18" charset="0"/>
                <a:ea typeface="Times New Roman" panose="02020603050405020304" pitchFamily="18" charset="0"/>
              </a:rPr>
              <a:t>1.3.3 Chuẩn hóa dữ liệu</a:t>
            </a:r>
            <a:endParaRPr lang="vi-VN" sz="1600" dirty="0">
              <a:effectLst/>
              <a:latin typeface="Times New Roman" panose="02020603050405020304" pitchFamily="18" charset="0"/>
              <a:ea typeface="Times New Roman" panose="02020603050405020304" pitchFamily="18" charset="0"/>
            </a:endParaRPr>
          </a:p>
        </p:txBody>
      </p:sp>
      <p:sp>
        <p:nvSpPr>
          <p:cNvPr id="12" name="Rectangle 2">
            <a:extLst>
              <a:ext uri="{FF2B5EF4-FFF2-40B4-BE49-F238E27FC236}">
                <a16:creationId xmlns:a16="http://schemas.microsoft.com/office/drawing/2014/main" id="{EBCE73D6-AAE5-4701-8AEE-3D2082205E8A}"/>
              </a:ext>
            </a:extLst>
          </p:cNvPr>
          <p:cNvSpPr>
            <a:spLocks noChangeArrowheads="1"/>
          </p:cNvSpPr>
          <p:nvPr/>
        </p:nvSpPr>
        <p:spPr bwMode="auto">
          <a:xfrm>
            <a:off x="430219" y="1529618"/>
            <a:ext cx="11213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 Trong bài này ta sử dụng phương pháp chuẩn hóa là StandardScaler để chuẩn hóa dữ liệu cho các dữ liệu liên tục</a:t>
            </a:r>
            <a:endParaRPr kumimoji="0" lang="vi-VN" altLang="vi-VN" b="0" i="0" u="none" strike="noStrike" cap="none" normalizeH="0" baseline="0" dirty="0">
              <a:ln>
                <a:noFill/>
              </a:ln>
              <a:solidFill>
                <a:schemeClr val="tx1"/>
              </a:solidFill>
              <a:effectLst/>
              <a:latin typeface="+mj-lt"/>
            </a:endParaRPr>
          </a:p>
        </p:txBody>
      </p:sp>
      <p:pic>
        <p:nvPicPr>
          <p:cNvPr id="17409" name="Picture 7">
            <a:extLst>
              <a:ext uri="{FF2B5EF4-FFF2-40B4-BE49-F238E27FC236}">
                <a16:creationId xmlns:a16="http://schemas.microsoft.com/office/drawing/2014/main" id="{AE6C8EA9-B36F-400C-9AB2-30D2B011A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44" y="1912432"/>
            <a:ext cx="3000375" cy="13049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86F3FE74-590C-441C-9264-F71662FBEA2C}"/>
              </a:ext>
            </a:extLst>
          </p:cNvPr>
          <p:cNvSpPr>
            <a:spLocks noChangeArrowheads="1"/>
          </p:cNvSpPr>
          <p:nvPr/>
        </p:nvSpPr>
        <p:spPr bwMode="auto">
          <a:xfrm>
            <a:off x="511009" y="3318301"/>
            <a:ext cx="37448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600" b="0" i="1" u="none" strike="noStrike" cap="none" normalizeH="0" baseline="0" dirty="0">
                <a:ln>
                  <a:noFill/>
                </a:ln>
                <a:solidFill>
                  <a:schemeClr val="tx1"/>
                </a:solidFill>
                <a:effectLst/>
                <a:latin typeface="+mj-lt"/>
                <a:ea typeface="Times New Roman" panose="02020603050405020304" pitchFamily="18" charset="0"/>
              </a:rPr>
              <a:t>Hình 2.15: Công thức của StandardScaler</a:t>
            </a:r>
            <a:endParaRPr kumimoji="0" lang="vi-VN" altLang="vi-VN" sz="1200" b="0" i="0" u="none" strike="noStrike" cap="none" normalizeH="0" baseline="0" dirty="0">
              <a:ln>
                <a:noFill/>
              </a:ln>
              <a:solidFill>
                <a:schemeClr val="tx1"/>
              </a:solidFill>
              <a:effectLst/>
              <a:latin typeface="+mj-lt"/>
            </a:endParaRPr>
          </a:p>
        </p:txBody>
      </p:sp>
      <p:pic>
        <p:nvPicPr>
          <p:cNvPr id="20" name="Picture 19">
            <a:extLst>
              <a:ext uri="{FF2B5EF4-FFF2-40B4-BE49-F238E27FC236}">
                <a16:creationId xmlns:a16="http://schemas.microsoft.com/office/drawing/2014/main" id="{BC30E6BD-3273-4900-80CB-A200F09C0395}"/>
              </a:ext>
            </a:extLst>
          </p:cNvPr>
          <p:cNvPicPr/>
          <p:nvPr/>
        </p:nvPicPr>
        <p:blipFill>
          <a:blip r:embed="rId3"/>
          <a:stretch>
            <a:fillRect/>
          </a:stretch>
        </p:blipFill>
        <p:spPr>
          <a:xfrm>
            <a:off x="4200589" y="2037144"/>
            <a:ext cx="7329205" cy="3767299"/>
          </a:xfrm>
          <a:prstGeom prst="rect">
            <a:avLst/>
          </a:prstGeom>
          <a:noFill/>
          <a:ln>
            <a:noFill/>
          </a:ln>
        </p:spPr>
      </p:pic>
      <p:sp>
        <p:nvSpPr>
          <p:cNvPr id="14" name="Rectangle 13">
            <a:extLst>
              <a:ext uri="{FF2B5EF4-FFF2-40B4-BE49-F238E27FC236}">
                <a16:creationId xmlns:a16="http://schemas.microsoft.com/office/drawing/2014/main" id="{DA8AD353-FBDE-413D-9616-8F118CF29F97}"/>
              </a:ext>
            </a:extLst>
          </p:cNvPr>
          <p:cNvSpPr/>
          <p:nvPr/>
        </p:nvSpPr>
        <p:spPr>
          <a:xfrm>
            <a:off x="6027467" y="6033781"/>
            <a:ext cx="3900427" cy="369332"/>
          </a:xfrm>
          <a:prstGeom prst="rect">
            <a:avLst/>
          </a:prstGeom>
        </p:spPr>
        <p:txBody>
          <a:bodyPr wrap="none">
            <a:spAutoFit/>
          </a:bodyPr>
          <a:lstStyle/>
          <a:p>
            <a:r>
              <a:rPr lang="vi-VN" i="1" dirty="0">
                <a:latin typeface="+mj-lt"/>
                <a:ea typeface="SimSun" panose="02010600030101010101" pitchFamily="2" charset="-122"/>
                <a:cs typeface="Times New Roman" panose="02020603050405020304" pitchFamily="18" charset="0"/>
              </a:rPr>
              <a:t>Hình 2.16: Thực hiện chuẩn hóa dữ liệu</a:t>
            </a:r>
            <a:endParaRPr lang="vi-VN" dirty="0">
              <a:latin typeface="+mj-lt"/>
            </a:endParaRPr>
          </a:p>
        </p:txBody>
      </p:sp>
    </p:spTree>
    <p:extLst>
      <p:ext uri="{BB962C8B-B14F-4D97-AF65-F5344CB8AC3E}">
        <p14:creationId xmlns:p14="http://schemas.microsoft.com/office/powerpoint/2010/main" val="363421161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28263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2.1 </a:t>
            </a:r>
            <a:r>
              <a:rPr kumimoji="0" lang="vi-VN" altLang="vi-VN" sz="16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Lựa chọn mô hình</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pic>
        <p:nvPicPr>
          <p:cNvPr id="18433" name="Picture 1">
            <a:extLst>
              <a:ext uri="{FF2B5EF4-FFF2-40B4-BE49-F238E27FC236}">
                <a16:creationId xmlns:a16="http://schemas.microsoft.com/office/drawing/2014/main" id="{1FD12313-5A11-49A3-AD0E-169CFC238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811" y="1367018"/>
            <a:ext cx="9704269" cy="4857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02FAF84-E494-42C3-A21A-3656948541C5}"/>
              </a:ext>
            </a:extLst>
          </p:cNvPr>
          <p:cNvSpPr>
            <a:spLocks noChangeArrowheads="1"/>
          </p:cNvSpPr>
          <p:nvPr/>
        </p:nvSpPr>
        <p:spPr bwMode="auto">
          <a:xfrm>
            <a:off x="244845" y="6283137"/>
            <a:ext cx="117023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SimSun" panose="02010600030101010101" pitchFamily="2" charset="-122"/>
                <a:cs typeface="Calibri" panose="020F0502020204030204" pitchFamily="34" charset="0"/>
              </a:rPr>
              <a:t>Hình 2.17: Ma trận tương quan giữa các thuộc tính trong bộ dữ liệu</a:t>
            </a:r>
            <a:r>
              <a:rPr kumimoji="0" lang="vi-VN" altLang="vi-VN" sz="1100" b="0" i="0" u="none" strike="noStrike" cap="none" normalizeH="0" baseline="0" dirty="0">
                <a:ln>
                  <a:noFill/>
                </a:ln>
                <a:solidFill>
                  <a:schemeClr val="tx1"/>
                </a:solidFill>
                <a:effectLst/>
                <a:latin typeface="+mj-lt"/>
              </a:rPr>
              <a:t> </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2657010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584939" y="1073943"/>
            <a:ext cx="37006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2000" b="1" i="1" dirty="0">
                <a:ea typeface="Times New Roman" panose="02020603050405020304" pitchFamily="18" charset="0"/>
              </a:rPr>
              <a:t>2.1 </a:t>
            </a:r>
            <a:r>
              <a:rPr kumimoji="0" lang="vi-VN" altLang="vi-VN" sz="20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Lựa chọn mô hình</a:t>
            </a:r>
            <a:endParaRPr kumimoji="0" lang="vi-VN" altLang="vi-VN"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BD680871-E824-462E-A449-32DF2BB689E1}"/>
              </a:ext>
            </a:extLst>
          </p:cNvPr>
          <p:cNvSpPr/>
          <p:nvPr/>
        </p:nvSpPr>
        <p:spPr>
          <a:xfrm>
            <a:off x="584939" y="1763155"/>
            <a:ext cx="11022122" cy="4401205"/>
          </a:xfrm>
          <a:prstGeom prst="rect">
            <a:avLst/>
          </a:prstGeom>
        </p:spPr>
        <p:txBody>
          <a:bodyPr wrap="square">
            <a:spAutoFit/>
          </a:bodyPr>
          <a:lstStyle/>
          <a:p>
            <a:pPr indent="-10795" algn="just">
              <a:spcAft>
                <a:spcPts val="0"/>
              </a:spcAft>
            </a:pPr>
            <a:r>
              <a:rPr lang="vi-VN" sz="2000" dirty="0">
                <a:latin typeface="Times New Roman" panose="02020603050405020304" pitchFamily="18" charset="0"/>
                <a:ea typeface="Times New Roman" panose="02020603050405020304" pitchFamily="18" charset="0"/>
              </a:rPr>
              <a:t>- Dựa vào hình trên ta thấy các thuộc tính: Rainfall_mm (Lượng mưa), Fertilizer_Used (Có sử dụng phân bón), Irrigation_Used (Có hay tưới tiêu) có sự ảnh hưởng lớn đến biến mục tiêu dựa vào hệ số tương quan lần lượt là: 0.76, 0.44, 0.38 </a:t>
            </a:r>
            <a:endParaRPr lang="vi-VN" dirty="0">
              <a:latin typeface="Times New Roman" panose="02020603050405020304" pitchFamily="18" charset="0"/>
              <a:ea typeface="Times New Roman" panose="02020603050405020304" pitchFamily="18" charset="0"/>
            </a:endParaRPr>
          </a:p>
          <a:p>
            <a:pPr indent="-10795" algn="just">
              <a:spcAft>
                <a:spcPts val="0"/>
              </a:spcAft>
            </a:pPr>
            <a:r>
              <a:rPr lang="vi-VN" sz="2000" dirty="0">
                <a:latin typeface="Times New Roman" panose="02020603050405020304" pitchFamily="18" charset="0"/>
                <a:ea typeface="Times New Roman" panose="02020603050405020304" pitchFamily="18" charset="0"/>
              </a:rPr>
              <a:t> </a:t>
            </a:r>
            <a:endParaRPr lang="vi-VN" dirty="0">
              <a:latin typeface="Times New Roman" panose="02020603050405020304" pitchFamily="18" charset="0"/>
              <a:ea typeface="Times New Roman" panose="02020603050405020304" pitchFamily="18" charset="0"/>
            </a:endParaRPr>
          </a:p>
          <a:p>
            <a:pPr indent="-10795" algn="just">
              <a:spcAft>
                <a:spcPts val="0"/>
              </a:spcAft>
            </a:pPr>
            <a:r>
              <a:rPr lang="vi-VN" sz="2000" dirty="0">
                <a:latin typeface="Times New Roman" panose="02020603050405020304" pitchFamily="18" charset="0"/>
                <a:ea typeface="Times New Roman" panose="02020603050405020304" pitchFamily="18" charset="0"/>
              </a:rPr>
              <a:t>- (1) Dựa vào việc trực quan hóa các thuộc tính trên với biến mục tiêu (đã làm ở mục 1.1) và ma trận tương quan ta thấy: </a:t>
            </a:r>
            <a:endParaRPr lang="vi-VN" dirty="0">
              <a:latin typeface="Times New Roman" panose="02020603050405020304" pitchFamily="18" charset="0"/>
              <a:ea typeface="Times New Roman" panose="02020603050405020304" pitchFamily="18" charset="0"/>
            </a:endParaRPr>
          </a:p>
          <a:p>
            <a:pPr indent="-10795" algn="just">
              <a:spcAft>
                <a:spcPts val="0"/>
              </a:spcAft>
            </a:pPr>
            <a:r>
              <a:rPr lang="vi-VN" sz="2000" dirty="0">
                <a:latin typeface="Times New Roman" panose="02020603050405020304" pitchFamily="18" charset="0"/>
                <a:ea typeface="Times New Roman" panose="02020603050405020304" pitchFamily="18" charset="0"/>
              </a:rPr>
              <a:t>			+&gt; Lượng mưa nhiều cho sản lượng năng suất lớn</a:t>
            </a:r>
            <a:endParaRPr lang="vi-VN" dirty="0">
              <a:latin typeface="Times New Roman" panose="02020603050405020304" pitchFamily="18" charset="0"/>
              <a:ea typeface="Times New Roman" panose="02020603050405020304" pitchFamily="18" charset="0"/>
            </a:endParaRPr>
          </a:p>
          <a:p>
            <a:pPr indent="-10795" algn="just">
              <a:spcAft>
                <a:spcPts val="0"/>
              </a:spcAft>
            </a:pPr>
            <a:r>
              <a:rPr lang="vi-VN" sz="2000" dirty="0">
                <a:latin typeface="Times New Roman" panose="02020603050405020304" pitchFamily="18" charset="0"/>
                <a:ea typeface="Times New Roman" panose="02020603050405020304" pitchFamily="18" charset="0"/>
              </a:rPr>
              <a:t>			+&gt; Việc sử dụng phân bón cho năng suất cao hơn</a:t>
            </a:r>
            <a:endParaRPr lang="vi-VN" dirty="0">
              <a:latin typeface="Times New Roman" panose="02020603050405020304" pitchFamily="18" charset="0"/>
              <a:ea typeface="Times New Roman" panose="02020603050405020304" pitchFamily="18" charset="0"/>
            </a:endParaRPr>
          </a:p>
          <a:p>
            <a:pPr indent="-10795" algn="just">
              <a:spcAft>
                <a:spcPts val="0"/>
              </a:spcAft>
            </a:pPr>
            <a:r>
              <a:rPr lang="vi-VN" sz="2000" dirty="0">
                <a:latin typeface="Times New Roman" panose="02020603050405020304" pitchFamily="18" charset="0"/>
                <a:ea typeface="Times New Roman" panose="02020603050405020304" pitchFamily="18" charset="0"/>
              </a:rPr>
              <a:t>			+&gt; Việc hay tưới tiêu cho năng suất cao hơn</a:t>
            </a:r>
            <a:endParaRPr lang="vi-VN" dirty="0">
              <a:latin typeface="Times New Roman" panose="02020603050405020304" pitchFamily="18" charset="0"/>
              <a:ea typeface="Times New Roman" panose="02020603050405020304" pitchFamily="18" charset="0"/>
            </a:endParaRPr>
          </a:p>
          <a:p>
            <a:pPr indent="-126365" algn="just">
              <a:spcAft>
                <a:spcPts val="0"/>
              </a:spcAft>
            </a:pPr>
            <a:r>
              <a:rPr lang="vi-VN" sz="2000" dirty="0">
                <a:latin typeface="Times New Roman" panose="02020603050405020304" pitchFamily="18" charset="0"/>
                <a:ea typeface="Times New Roman" panose="02020603050405020304" pitchFamily="18" charset="0"/>
              </a:rPr>
              <a:t> </a:t>
            </a:r>
            <a:endParaRPr lang="vi-VN" dirty="0">
              <a:latin typeface="Times New Roman" panose="02020603050405020304" pitchFamily="18" charset="0"/>
              <a:ea typeface="Times New Roman" panose="02020603050405020304" pitchFamily="18" charset="0"/>
            </a:endParaRPr>
          </a:p>
          <a:p>
            <a:pPr algn="just">
              <a:spcAft>
                <a:spcPts val="0"/>
              </a:spcAft>
            </a:pPr>
            <a:r>
              <a:rPr lang="vi-VN" sz="2000" dirty="0">
                <a:latin typeface="Times New Roman" panose="02020603050405020304" pitchFamily="18" charset="0"/>
                <a:ea typeface="Times New Roman" panose="02020603050405020304" pitchFamily="18" charset="0"/>
              </a:rPr>
              <a:t>- (2) Dựa vào đầu ra của bài toán là năng suất của cây trồng (Biến liên tục) </a:t>
            </a:r>
            <a:endParaRPr lang="vi-VN" dirty="0">
              <a:latin typeface="Times New Roman" panose="02020603050405020304" pitchFamily="18" charset="0"/>
              <a:ea typeface="Times New Roman" panose="02020603050405020304" pitchFamily="18" charset="0"/>
            </a:endParaRPr>
          </a:p>
          <a:p>
            <a:pPr algn="just">
              <a:spcAft>
                <a:spcPts val="0"/>
              </a:spcAft>
            </a:pPr>
            <a:r>
              <a:rPr lang="vi-VN" sz="2000" dirty="0">
                <a:latin typeface="Times New Roman" panose="02020603050405020304" pitchFamily="18" charset="0"/>
                <a:ea typeface="Times New Roman" panose="02020603050405020304" pitchFamily="18" charset="0"/>
              </a:rPr>
              <a:t> </a:t>
            </a:r>
            <a:endParaRPr lang="vi-VN" dirty="0">
              <a:latin typeface="Times New Roman" panose="02020603050405020304" pitchFamily="18" charset="0"/>
              <a:ea typeface="Times New Roman" panose="02020603050405020304" pitchFamily="18" charset="0"/>
            </a:endParaRPr>
          </a:p>
          <a:p>
            <a:pPr algn="just">
              <a:spcAft>
                <a:spcPts val="0"/>
              </a:spcAft>
            </a:pPr>
            <a:r>
              <a:rPr lang="vi-VN" sz="2000" dirty="0">
                <a:latin typeface="Times New Roman" panose="02020603050405020304" pitchFamily="18" charset="0"/>
                <a:ea typeface="Times New Roman" panose="02020603050405020304" pitchFamily="18" charset="0"/>
              </a:rPr>
              <a:t>=&gt; Dựa trên (1) và (2) ta lựa chọn 2 mô hình phù hợp là: </a:t>
            </a:r>
            <a:r>
              <a:rPr lang="vi-VN" sz="2000" b="1" i="1" dirty="0">
                <a:latin typeface="Times New Roman" panose="02020603050405020304" pitchFamily="18" charset="0"/>
                <a:ea typeface="Times New Roman" panose="02020603050405020304" pitchFamily="18" charset="0"/>
              </a:rPr>
              <a:t>Linear Regression</a:t>
            </a:r>
            <a:r>
              <a:rPr lang="vi-VN" sz="2000" dirty="0">
                <a:latin typeface="Times New Roman" panose="02020603050405020304" pitchFamily="18" charset="0"/>
                <a:ea typeface="Times New Roman" panose="02020603050405020304" pitchFamily="18" charset="0"/>
              </a:rPr>
              <a:t> và </a:t>
            </a:r>
            <a:r>
              <a:rPr lang="vi-VN" sz="2000" b="1" i="1" dirty="0">
                <a:latin typeface="Times New Roman" panose="02020603050405020304" pitchFamily="18" charset="0"/>
                <a:ea typeface="Times New Roman" panose="02020603050405020304" pitchFamily="18" charset="0"/>
              </a:rPr>
              <a:t>Decision Tree Regressor</a:t>
            </a:r>
            <a:r>
              <a:rPr lang="vi-VN" sz="2000" dirty="0">
                <a:latin typeface="Times New Roman" panose="02020603050405020304" pitchFamily="18" charset="0"/>
                <a:ea typeface="Times New Roman" panose="02020603050405020304" pitchFamily="18" charset="0"/>
              </a:rPr>
              <a:t> cho bài toán dự đoán năng suất cây trồng trong nông nghiệp </a:t>
            </a:r>
            <a:endParaRPr lang="vi-V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75650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28263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2.2 Phân tách dữ liệu</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pic>
        <p:nvPicPr>
          <p:cNvPr id="19458" name="Picture 13">
            <a:extLst>
              <a:ext uri="{FF2B5EF4-FFF2-40B4-BE49-F238E27FC236}">
                <a16:creationId xmlns:a16="http://schemas.microsoft.com/office/drawing/2014/main" id="{678B8726-1824-4052-9B88-3A85397C1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32" y="4040988"/>
            <a:ext cx="5045290" cy="1766730"/>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1">
            <a:extLst>
              <a:ext uri="{FF2B5EF4-FFF2-40B4-BE49-F238E27FC236}">
                <a16:creationId xmlns:a16="http://schemas.microsoft.com/office/drawing/2014/main" id="{44F9AE53-A7C9-41D2-9EB3-61212D993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935" y="1080462"/>
            <a:ext cx="6401065" cy="52431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0D1DE57-0845-4C7D-A20F-C55C90EEE241}"/>
              </a:ext>
            </a:extLst>
          </p:cNvPr>
          <p:cNvSpPr>
            <a:spLocks noChangeArrowheads="1"/>
          </p:cNvSpPr>
          <p:nvPr/>
        </p:nvSpPr>
        <p:spPr bwMode="auto">
          <a:xfrm>
            <a:off x="151560" y="1757922"/>
            <a:ext cx="5393635"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318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vi-VN" altLang="vi-VN" sz="2000" b="0" i="1" u="sng" strike="noStrike" cap="none" normalizeH="0" baseline="0" dirty="0">
                <a:ln>
                  <a:noFill/>
                </a:ln>
                <a:solidFill>
                  <a:schemeClr val="tx1"/>
                </a:solidFill>
                <a:effectLst/>
                <a:latin typeface="+mj-lt"/>
                <a:ea typeface="SimSun" panose="02010600030101010101" pitchFamily="2" charset="-122"/>
              </a:rPr>
              <a:t>- Cách chia:</a:t>
            </a:r>
            <a:r>
              <a:rPr kumimoji="0" lang="vi-VN" altLang="vi-VN" sz="2000" b="0" i="0" u="none" strike="noStrike" cap="none" normalizeH="0" baseline="0" dirty="0">
                <a:ln>
                  <a:noFill/>
                </a:ln>
                <a:solidFill>
                  <a:schemeClr val="tx1"/>
                </a:solidFill>
                <a:effectLst/>
                <a:latin typeface="+mj-lt"/>
                <a:ea typeface="SimSun" panose="02010600030101010101" pitchFamily="2" charset="-122"/>
              </a:rPr>
              <a:t> Ta chia bộ dữ liệu ban đầu thành 2 phần </a:t>
            </a:r>
            <a:endParaRPr kumimoji="0" lang="vi-VN" altLang="vi-VN" sz="1600" b="0" i="0" u="none" strike="noStrike" cap="none" normalizeH="0" baseline="0" dirty="0">
              <a:ln>
                <a:noFill/>
              </a:ln>
              <a:solidFill>
                <a:schemeClr val="tx1"/>
              </a:solidFill>
              <a:effectLst/>
              <a:latin typeface="+mj-lt"/>
            </a:endParaRPr>
          </a:p>
          <a:p>
            <a:pPr marL="0" marR="0" lvl="0" indent="531813"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mj-lt"/>
                <a:ea typeface="SimSun" panose="02010600030101010101" pitchFamily="2" charset="-122"/>
              </a:rPr>
              <a:t>+&gt; Phần Train (80%): Phần này dùng để huấn luyện mô hình</a:t>
            </a:r>
            <a:endParaRPr kumimoji="0" lang="vi-VN" altLang="vi-VN" sz="1600" b="0" i="0" u="none" strike="noStrike" cap="none" normalizeH="0" baseline="0" dirty="0">
              <a:ln>
                <a:noFill/>
              </a:ln>
              <a:solidFill>
                <a:schemeClr val="tx1"/>
              </a:solidFill>
              <a:effectLst/>
              <a:latin typeface="+mj-lt"/>
            </a:endParaRPr>
          </a:p>
          <a:p>
            <a:pPr marL="0" marR="0" lvl="0" indent="531813"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mj-lt"/>
                <a:ea typeface="SimSun" panose="02010600030101010101" pitchFamily="2" charset="-122"/>
              </a:rPr>
              <a:t>+&gt; Phần Test (20%): Phần này dùng để kiểm tra và đánh giá mô hình</a:t>
            </a:r>
            <a:endParaRPr kumimoji="0" lang="vi-VN" altLang="vi-VN" sz="1600" b="0" i="0" u="none" strike="noStrike" cap="none" normalizeH="0" baseline="0" dirty="0">
              <a:ln>
                <a:noFill/>
              </a:ln>
              <a:solidFill>
                <a:schemeClr val="tx1"/>
              </a:solidFill>
              <a:effectLst/>
              <a:latin typeface="+mj-lt"/>
            </a:endParaRPr>
          </a:p>
          <a:p>
            <a:pPr marL="0" marR="0" lvl="0" indent="531813" algn="l" defTabSz="914400" rtl="0" eaLnBrk="0" fontAlgn="base" latinLnBrk="0" hangingPunct="0">
              <a:lnSpc>
                <a:spcPct val="100000"/>
              </a:lnSpc>
              <a:spcBef>
                <a:spcPct val="0"/>
              </a:spcBef>
              <a:spcAft>
                <a:spcPct val="0"/>
              </a:spcAft>
              <a:buClrTx/>
              <a:buSzTx/>
              <a:buFontTx/>
              <a:buNone/>
              <a:tabLst/>
            </a:pPr>
            <a:endParaRPr kumimoji="0" lang="vi-VN" altLang="vi-VN" sz="2800" b="0" i="0" u="none" strike="noStrike" cap="none" normalizeH="0" baseline="0" dirty="0">
              <a:ln>
                <a:noFill/>
              </a:ln>
              <a:solidFill>
                <a:schemeClr val="tx1"/>
              </a:solidFill>
              <a:effectLst/>
              <a:latin typeface="+mj-lt"/>
            </a:endParaRPr>
          </a:p>
        </p:txBody>
      </p:sp>
      <p:sp>
        <p:nvSpPr>
          <p:cNvPr id="9" name="Rectangle 4">
            <a:extLst>
              <a:ext uri="{FF2B5EF4-FFF2-40B4-BE49-F238E27FC236}">
                <a16:creationId xmlns:a16="http://schemas.microsoft.com/office/drawing/2014/main" id="{0CA22E3B-6F3D-452C-81D6-F5BB01744C2E}"/>
              </a:ext>
            </a:extLst>
          </p:cNvPr>
          <p:cNvSpPr>
            <a:spLocks noChangeArrowheads="1"/>
          </p:cNvSpPr>
          <p:nvPr/>
        </p:nvSpPr>
        <p:spPr bwMode="auto">
          <a:xfrm>
            <a:off x="1053046" y="5935441"/>
            <a:ext cx="40577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2.18: Ảnh minh họa cách chia bộ dữ liệu</a:t>
            </a:r>
            <a:endParaRPr kumimoji="0" lang="vi-VN" altLang="vi-VN" sz="1100" b="0" i="0" u="none" strike="noStrike" cap="none" normalizeH="0" baseline="0" dirty="0">
              <a:ln>
                <a:noFill/>
              </a:ln>
              <a:solidFill>
                <a:schemeClr val="tx1"/>
              </a:solidFill>
              <a:effectLst/>
              <a:latin typeface="+mj-lt"/>
            </a:endParaRPr>
          </a:p>
        </p:txBody>
      </p:sp>
      <p:sp>
        <p:nvSpPr>
          <p:cNvPr id="10" name="Rectangle 5">
            <a:extLst>
              <a:ext uri="{FF2B5EF4-FFF2-40B4-BE49-F238E27FC236}">
                <a16:creationId xmlns:a16="http://schemas.microsoft.com/office/drawing/2014/main" id="{04502971-BA46-43CB-B184-7253FE0C0E4B}"/>
              </a:ext>
            </a:extLst>
          </p:cNvPr>
          <p:cNvSpPr>
            <a:spLocks noChangeArrowheads="1"/>
          </p:cNvSpPr>
          <p:nvPr/>
        </p:nvSpPr>
        <p:spPr bwMode="auto">
          <a:xfrm>
            <a:off x="7110485" y="6362922"/>
            <a:ext cx="365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2.19: Thực hiện phân tách bộ dữ liệu</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76437559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65975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2.3 Xây dựng và huấn luyện với mô hình Linear Regression</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pic>
        <p:nvPicPr>
          <p:cNvPr id="20482" name="Picture 2">
            <a:extLst>
              <a:ext uri="{FF2B5EF4-FFF2-40B4-BE49-F238E27FC236}">
                <a16:creationId xmlns:a16="http://schemas.microsoft.com/office/drawing/2014/main" id="{BD47C8A8-8994-45E7-8D7B-0F58497B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70" y="1631999"/>
            <a:ext cx="8066659" cy="2290706"/>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3">
            <a:extLst>
              <a:ext uri="{FF2B5EF4-FFF2-40B4-BE49-F238E27FC236}">
                <a16:creationId xmlns:a16="http://schemas.microsoft.com/office/drawing/2014/main" id="{6225E29A-09B1-4371-8DFC-A4C939BC5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670" y="4351468"/>
            <a:ext cx="8428496" cy="1744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5987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2.3.1 Với thư viện</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44079964-F63C-4D79-ACE4-D48C21D98C99}"/>
              </a:ext>
            </a:extLst>
          </p:cNvPr>
          <p:cNvSpPr>
            <a:spLocks noChangeArrowheads="1"/>
          </p:cNvSpPr>
          <p:nvPr/>
        </p:nvSpPr>
        <p:spPr bwMode="auto">
          <a:xfrm>
            <a:off x="3999878" y="4039492"/>
            <a:ext cx="473972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2.20: Thực hiện huấn luyện mô hình với bộ Train</a:t>
            </a:r>
            <a:endParaRPr kumimoji="0" lang="vi-VN" altLang="vi-VN" sz="1100" b="0" i="0" u="none" strike="noStrike" cap="none" normalizeH="0" baseline="0" dirty="0">
              <a:ln>
                <a:noFill/>
              </a:ln>
              <a:solidFill>
                <a:schemeClr val="tx1"/>
              </a:solidFill>
              <a:effectLst/>
              <a:latin typeface="+mj-lt"/>
            </a:endParaRPr>
          </a:p>
        </p:txBody>
      </p:sp>
      <p:sp>
        <p:nvSpPr>
          <p:cNvPr id="10" name="Rectangle 5">
            <a:extLst>
              <a:ext uri="{FF2B5EF4-FFF2-40B4-BE49-F238E27FC236}">
                <a16:creationId xmlns:a16="http://schemas.microsoft.com/office/drawing/2014/main" id="{627E3924-B375-4821-8A3F-271DDB4B360A}"/>
              </a:ext>
            </a:extLst>
          </p:cNvPr>
          <p:cNvSpPr>
            <a:spLocks noChangeArrowheads="1"/>
          </p:cNvSpPr>
          <p:nvPr/>
        </p:nvSpPr>
        <p:spPr bwMode="auto">
          <a:xfrm>
            <a:off x="1886477" y="6283137"/>
            <a:ext cx="82428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2.21: Sau khi huấn luyện ta được 1 bộ trọng số cho từng thuộc tính</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5155653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65975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2.3 Xây dựng và huấn luyện với mô hình Linear Regression</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2589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2.3.2 Tự code</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pic>
        <p:nvPicPr>
          <p:cNvPr id="21506" name="Picture 5">
            <a:extLst>
              <a:ext uri="{FF2B5EF4-FFF2-40B4-BE49-F238E27FC236}">
                <a16:creationId xmlns:a16="http://schemas.microsoft.com/office/drawing/2014/main" id="{3CB8960D-3406-4BE8-B8A6-FC802CB46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670" y="1562273"/>
            <a:ext cx="3141138" cy="4801605"/>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4">
            <a:extLst>
              <a:ext uri="{FF2B5EF4-FFF2-40B4-BE49-F238E27FC236}">
                <a16:creationId xmlns:a16="http://schemas.microsoft.com/office/drawing/2014/main" id="{87406DC1-EC48-4A8A-846F-4318EDD4E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05" y="1557271"/>
            <a:ext cx="3141138" cy="48166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Rectangle 4">
            <a:extLst>
              <a:ext uri="{FF2B5EF4-FFF2-40B4-BE49-F238E27FC236}">
                <a16:creationId xmlns:a16="http://schemas.microsoft.com/office/drawing/2014/main" id="{7DCEA61D-E729-4C1E-A162-D8FB3DD6B460}"/>
              </a:ext>
            </a:extLst>
          </p:cNvPr>
          <p:cNvSpPr>
            <a:spLocks noChangeArrowheads="1"/>
          </p:cNvSpPr>
          <p:nvPr/>
        </p:nvSpPr>
        <p:spPr bwMode="auto">
          <a:xfrm>
            <a:off x="-52042" y="6384022"/>
            <a:ext cx="12192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2.22: Mô tả cách hoạt động của mô hình Linear Regression</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83243938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65975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2.3 Xây dựng và huấn luyện với mô hình Linear Regression</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2589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2.3.2 Tự code</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2">
            <a:extLst>
              <a:ext uri="{FF2B5EF4-FFF2-40B4-BE49-F238E27FC236}">
                <a16:creationId xmlns:a16="http://schemas.microsoft.com/office/drawing/2014/main" id="{3601745D-5EAC-4843-91A2-A87D69E6D54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2529" name="Picture 6">
            <a:extLst>
              <a:ext uri="{FF2B5EF4-FFF2-40B4-BE49-F238E27FC236}">
                <a16:creationId xmlns:a16="http://schemas.microsoft.com/office/drawing/2014/main" id="{D7C90F93-224A-4BCB-A5C4-DE3AB582C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880" y="1587366"/>
            <a:ext cx="9336893" cy="4838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93B23A99-13D7-4E4A-9B06-FE0216EF8F5F}"/>
              </a:ext>
            </a:extLst>
          </p:cNvPr>
          <p:cNvSpPr>
            <a:spLocks noChangeArrowheads="1"/>
          </p:cNvSpPr>
          <p:nvPr/>
        </p:nvSpPr>
        <p:spPr bwMode="auto">
          <a:xfrm>
            <a:off x="1" y="6400800"/>
            <a:ext cx="121919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2.23: Code theo các bước hoạt động ở trên</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8429800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2"/>
          <p:cNvSpPr txBox="1"/>
          <p:nvPr/>
        </p:nvSpPr>
        <p:spPr>
          <a:xfrm>
            <a:off x="871389" y="1328497"/>
            <a:ext cx="4422877" cy="3578672"/>
          </a:xfrm>
          <a:prstGeom prst="rect">
            <a:avLst/>
          </a:prstGeom>
          <a:noFill/>
          <a:effectLst/>
        </p:spPr>
        <p:txBody>
          <a:bodyPr wrap="none" rtlCol="0">
            <a:spAutoFit/>
          </a:bodyPr>
          <a:lstStyle/>
          <a:p>
            <a:r>
              <a:rPr lang="en-US" altLang="zh-CN" sz="682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CHƯƠNG</a:t>
            </a:r>
            <a:r>
              <a:rPr lang="en-US" altLang="zh-CN" sz="2265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I</a:t>
            </a:r>
            <a:endParaRPr lang="zh-CN" altLang="en-US" sz="2265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3" name="TextBox 38"/>
          <p:cNvSpPr txBox="1"/>
          <p:nvPr/>
        </p:nvSpPr>
        <p:spPr>
          <a:xfrm>
            <a:off x="6096000" y="2142029"/>
            <a:ext cx="5675123" cy="1015663"/>
          </a:xfrm>
          <a:prstGeom prst="rect">
            <a:avLst/>
          </a:prstGeom>
          <a:noFill/>
        </p:spPr>
        <p:txBody>
          <a:bodyPr wrap="square" rtlCol="0">
            <a:spAutoFit/>
          </a:bodyPr>
          <a:lstStyle/>
          <a:p>
            <a:r>
              <a:rPr lang="en-US" altLang="zh-CN" sz="6000"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MÔ TẢ BÀI TOÁN</a:t>
            </a:r>
          </a:p>
        </p:txBody>
      </p:sp>
      <p:sp>
        <p:nvSpPr>
          <p:cNvPr id="4" name="TextBox 39"/>
          <p:cNvSpPr txBox="1"/>
          <p:nvPr/>
        </p:nvSpPr>
        <p:spPr>
          <a:xfrm>
            <a:off x="6028735" y="3469476"/>
            <a:ext cx="2868157" cy="461665"/>
          </a:xfrm>
          <a:prstGeom prst="rect">
            <a:avLst/>
          </a:prstGeom>
          <a:noFill/>
        </p:spPr>
        <p:txBody>
          <a:bodyPr wrap="non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1.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Tổng</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quan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bài</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toán</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5" name="TextBox 40"/>
          <p:cNvSpPr txBox="1"/>
          <p:nvPr/>
        </p:nvSpPr>
        <p:spPr>
          <a:xfrm>
            <a:off x="9095318" y="3469475"/>
            <a:ext cx="2933816" cy="461665"/>
          </a:xfrm>
          <a:prstGeom prst="rect">
            <a:avLst/>
          </a:prstGeom>
          <a:noFill/>
        </p:spPr>
        <p:txBody>
          <a:bodyPr wrap="non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2.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Quy</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trình</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thực</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hiện</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6" name="TextBox 11"/>
          <p:cNvSpPr txBox="1"/>
          <p:nvPr/>
        </p:nvSpPr>
        <p:spPr>
          <a:xfrm>
            <a:off x="7393089" y="4161973"/>
            <a:ext cx="3087705" cy="461665"/>
          </a:xfrm>
          <a:prstGeom prst="rect">
            <a:avLst/>
          </a:prstGeom>
          <a:noFill/>
        </p:spPr>
        <p:txBody>
          <a:bodyPr wrap="non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3.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Phân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tích</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dữ</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liệu</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thô</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74777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2.4 Xây dựng và huấn luyện với mô hình Decision Tree Regressor</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5987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2.4.1 Với thư viện</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2">
            <a:extLst>
              <a:ext uri="{FF2B5EF4-FFF2-40B4-BE49-F238E27FC236}">
                <a16:creationId xmlns:a16="http://schemas.microsoft.com/office/drawing/2014/main" id="{3601745D-5EAC-4843-91A2-A87D69E6D54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C2903B83-1B42-4B18-A813-8401117B9B02}"/>
              </a:ext>
            </a:extLst>
          </p:cNvPr>
          <p:cNvSpPr>
            <a:spLocks noChangeArrowheads="1"/>
          </p:cNvSpPr>
          <p:nvPr/>
        </p:nvSpPr>
        <p:spPr bwMode="auto">
          <a:xfrm>
            <a:off x="1466914" y="12465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3553" name="Picture 7">
            <a:extLst>
              <a:ext uri="{FF2B5EF4-FFF2-40B4-BE49-F238E27FC236}">
                <a16:creationId xmlns:a16="http://schemas.microsoft.com/office/drawing/2014/main" id="{BC8AFBE9-784F-4E76-8830-8001AED60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244" y="1674515"/>
            <a:ext cx="8347512" cy="41446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0A4DB2E7-04CD-4918-A65F-2D11A5A0453F}"/>
              </a:ext>
            </a:extLst>
          </p:cNvPr>
          <p:cNvSpPr>
            <a:spLocks noChangeArrowheads="1"/>
          </p:cNvSpPr>
          <p:nvPr/>
        </p:nvSpPr>
        <p:spPr bwMode="auto">
          <a:xfrm>
            <a:off x="1082049" y="6119546"/>
            <a:ext cx="94804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93663" algn="ctr" defTabSz="914400" rtl="0" eaLnBrk="0" fontAlgn="base" latinLnBrk="0" hangingPunct="0">
              <a:lnSpc>
                <a:spcPct val="100000"/>
              </a:lnSpc>
              <a:spcBef>
                <a:spcPct val="0"/>
              </a:spcBef>
              <a:spcAft>
                <a:spcPct val="0"/>
              </a:spcAft>
              <a:buClrTx/>
              <a:buSzTx/>
              <a:buFontTx/>
              <a:buNone/>
              <a:tabLst/>
            </a:pPr>
            <a:r>
              <a:rPr kumimoji="0" lang="vi-VN" altLang="vi-VN" sz="1600" b="0" i="1" u="none" strike="noStrike" cap="none" normalizeH="0" baseline="0" dirty="0">
                <a:ln>
                  <a:noFill/>
                </a:ln>
                <a:solidFill>
                  <a:schemeClr val="tx1"/>
                </a:solidFill>
                <a:effectLst/>
                <a:latin typeface="+mj-lt"/>
                <a:ea typeface="Times New Roman" panose="02020603050405020304" pitchFamily="18" charset="0"/>
              </a:rPr>
              <a:t>Hình 2.24: Huấn luyện mô hình với bộ Train với chiều sâu của cây là 5</a:t>
            </a:r>
            <a:endParaRPr kumimoji="0" lang="vi-VN" altLang="vi-VN"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0615557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74777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2.4 Xây dựng và huấn luyện với mô hình Decision Tree Regressor</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5987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2.4.1 Với thư viện</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2">
            <a:extLst>
              <a:ext uri="{FF2B5EF4-FFF2-40B4-BE49-F238E27FC236}">
                <a16:creationId xmlns:a16="http://schemas.microsoft.com/office/drawing/2014/main" id="{3601745D-5EAC-4843-91A2-A87D69E6D54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C2903B83-1B42-4B18-A813-8401117B9B02}"/>
              </a:ext>
            </a:extLst>
          </p:cNvPr>
          <p:cNvSpPr>
            <a:spLocks noChangeArrowheads="1"/>
          </p:cNvSpPr>
          <p:nvPr/>
        </p:nvSpPr>
        <p:spPr bwMode="auto">
          <a:xfrm>
            <a:off x="1466914" y="12465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Rectangle 2">
            <a:extLst>
              <a:ext uri="{FF2B5EF4-FFF2-40B4-BE49-F238E27FC236}">
                <a16:creationId xmlns:a16="http://schemas.microsoft.com/office/drawing/2014/main" id="{67B5FA2B-0044-4F08-8B18-89A77D18961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4577" name="Picture 1">
            <a:extLst>
              <a:ext uri="{FF2B5EF4-FFF2-40B4-BE49-F238E27FC236}">
                <a16:creationId xmlns:a16="http://schemas.microsoft.com/office/drawing/2014/main" id="{D46E4F98-2F62-46C4-ADA8-3A709CAD6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67" y="1562273"/>
            <a:ext cx="10146068" cy="48401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0F4AFC81-C849-4432-8208-F0328ADF4182}"/>
              </a:ext>
            </a:extLst>
          </p:cNvPr>
          <p:cNvSpPr>
            <a:spLocks noChangeArrowheads="1"/>
          </p:cNvSpPr>
          <p:nvPr/>
        </p:nvSpPr>
        <p:spPr bwMode="auto">
          <a:xfrm>
            <a:off x="3525264" y="6433111"/>
            <a:ext cx="51414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93663" algn="ctr" defTabSz="914400" rtl="0" eaLnBrk="0" fontAlgn="base" latinLnBrk="0" hangingPunct="0">
              <a:lnSpc>
                <a:spcPct val="100000"/>
              </a:lnSpc>
              <a:spcBef>
                <a:spcPct val="0"/>
              </a:spcBef>
              <a:spcAft>
                <a:spcPct val="0"/>
              </a:spcAft>
              <a:buClrTx/>
              <a:buSzTx/>
              <a:buFontTx/>
              <a:buNone/>
              <a:tabLst/>
            </a:pPr>
            <a:r>
              <a:rPr kumimoji="0" lang="vi-VN" altLang="vi-VN" sz="1600" b="0" i="1" u="none" strike="noStrike" cap="none" normalizeH="0" baseline="0" dirty="0">
                <a:ln>
                  <a:noFill/>
                </a:ln>
                <a:solidFill>
                  <a:schemeClr val="tx1"/>
                </a:solidFill>
                <a:effectLst/>
                <a:latin typeface="+mj-lt"/>
                <a:ea typeface="Times New Roman" panose="02020603050405020304" pitchFamily="18" charset="0"/>
              </a:rPr>
              <a:t>Hình 2.25: Cây được xây dựng sau khi huấn luyện mô hình</a:t>
            </a:r>
            <a:endParaRPr kumimoji="0" lang="vi-VN" altLang="vi-VN"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85866332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74777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2.4 Xây dựng và huấn luyện với mô hình Decision Tree Regressor</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2589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2.4.2 Tự code</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2">
            <a:extLst>
              <a:ext uri="{FF2B5EF4-FFF2-40B4-BE49-F238E27FC236}">
                <a16:creationId xmlns:a16="http://schemas.microsoft.com/office/drawing/2014/main" id="{3601745D-5EAC-4843-91A2-A87D69E6D54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C2903B83-1B42-4B18-A813-8401117B9B02}"/>
              </a:ext>
            </a:extLst>
          </p:cNvPr>
          <p:cNvSpPr>
            <a:spLocks noChangeArrowheads="1"/>
          </p:cNvSpPr>
          <p:nvPr/>
        </p:nvSpPr>
        <p:spPr bwMode="auto">
          <a:xfrm>
            <a:off x="1466914" y="12465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Rectangle 2">
            <a:extLst>
              <a:ext uri="{FF2B5EF4-FFF2-40B4-BE49-F238E27FC236}">
                <a16:creationId xmlns:a16="http://schemas.microsoft.com/office/drawing/2014/main" id="{8B1F510F-3C8F-4CC8-B78B-BA5A26640575}"/>
              </a:ext>
            </a:extLst>
          </p:cNvPr>
          <p:cNvSpPr>
            <a:spLocks noChangeArrowheads="1"/>
          </p:cNvSpPr>
          <p:nvPr/>
        </p:nvSpPr>
        <p:spPr bwMode="auto">
          <a:xfrm>
            <a:off x="2443074" y="11050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5601" name="Picture 21" descr="1_15r3V1VGzNNgrXkxsH_dfg">
            <a:extLst>
              <a:ext uri="{FF2B5EF4-FFF2-40B4-BE49-F238E27FC236}">
                <a16:creationId xmlns:a16="http://schemas.microsoft.com/office/drawing/2014/main" id="{4B6A6E3C-810B-407F-8CD6-24E7E5D0D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522" y="1614710"/>
            <a:ext cx="8596435" cy="44147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34FF273F-DCBA-454E-BC59-7BF2E683F716}"/>
              </a:ext>
            </a:extLst>
          </p:cNvPr>
          <p:cNvSpPr>
            <a:spLocks noChangeArrowheads="1"/>
          </p:cNvSpPr>
          <p:nvPr/>
        </p:nvSpPr>
        <p:spPr bwMode="auto">
          <a:xfrm>
            <a:off x="4366753" y="6081881"/>
            <a:ext cx="38799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93663"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2.26: Minh họa cách hoạt động của mô hình</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57178967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XÂY DỰNG VÀ HUẤN LUYỆN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3E06E5D5-82E7-4A71-ADCB-F364057C7A17}"/>
              </a:ext>
            </a:extLst>
          </p:cNvPr>
          <p:cNvSpPr>
            <a:spLocks noChangeArrowheads="1"/>
          </p:cNvSpPr>
          <p:nvPr/>
        </p:nvSpPr>
        <p:spPr bwMode="auto">
          <a:xfrm>
            <a:off x="499905" y="911185"/>
            <a:ext cx="74777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600" b="1" i="1" dirty="0">
                <a:ea typeface="Times New Roman" panose="02020603050405020304" pitchFamily="18" charset="0"/>
              </a:rPr>
              <a:t>2.4 Xây dựng và huấn luyện với mô hình Decision Tree Regressor</a:t>
            </a:r>
            <a:endParaRPr kumimoji="0" lang="vi-VN" altLang="vi-VN" sz="12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1C30DD73-5893-4A21-91CA-3182E8CD9D0C}"/>
              </a:ext>
            </a:extLst>
          </p:cNvPr>
          <p:cNvSpPr>
            <a:spLocks noChangeArrowheads="1"/>
          </p:cNvSpPr>
          <p:nvPr/>
        </p:nvSpPr>
        <p:spPr bwMode="auto">
          <a:xfrm>
            <a:off x="353322" y="1254496"/>
            <a:ext cx="22589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Pct val="100000"/>
              <a:tabLst/>
            </a:pPr>
            <a:r>
              <a:rPr kumimoji="0" lang="vi-VN" altLang="vi-VN" sz="1400" b="1" i="1" u="none" strike="noStrike" cap="none" normalizeH="0" baseline="0" dirty="0" bmk="_Toc2064">
                <a:ln>
                  <a:noFill/>
                </a:ln>
                <a:solidFill>
                  <a:schemeClr val="tx1"/>
                </a:solidFill>
                <a:effectLst/>
                <a:latin typeface="Arial" panose="020B0604020202020204" pitchFamily="34" charset="0"/>
                <a:ea typeface="Times New Roman" panose="02020603050405020304" pitchFamily="18" charset="0"/>
              </a:rPr>
              <a:t>2.4.2 Tự code</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FE43C61-38E4-4899-8978-2E0BF394EF39}"/>
              </a:ext>
            </a:extLst>
          </p:cNvPr>
          <p:cNvSpPr>
            <a:spLocks noChangeArrowheads="1"/>
          </p:cNvSpPr>
          <p:nvPr/>
        </p:nvSpPr>
        <p:spPr bwMode="auto">
          <a:xfrm>
            <a:off x="1895061" y="13587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2">
            <a:extLst>
              <a:ext uri="{FF2B5EF4-FFF2-40B4-BE49-F238E27FC236}">
                <a16:creationId xmlns:a16="http://schemas.microsoft.com/office/drawing/2014/main" id="{3601745D-5EAC-4843-91A2-A87D69E6D54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C2903B83-1B42-4B18-A813-8401117B9B02}"/>
              </a:ext>
            </a:extLst>
          </p:cNvPr>
          <p:cNvSpPr>
            <a:spLocks noChangeArrowheads="1"/>
          </p:cNvSpPr>
          <p:nvPr/>
        </p:nvSpPr>
        <p:spPr bwMode="auto">
          <a:xfrm>
            <a:off x="1466914" y="12465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Rectangle 2">
            <a:extLst>
              <a:ext uri="{FF2B5EF4-FFF2-40B4-BE49-F238E27FC236}">
                <a16:creationId xmlns:a16="http://schemas.microsoft.com/office/drawing/2014/main" id="{8B1F510F-3C8F-4CC8-B78B-BA5A26640575}"/>
              </a:ext>
            </a:extLst>
          </p:cNvPr>
          <p:cNvSpPr>
            <a:spLocks noChangeArrowheads="1"/>
          </p:cNvSpPr>
          <p:nvPr/>
        </p:nvSpPr>
        <p:spPr bwMode="auto">
          <a:xfrm>
            <a:off x="2443074" y="11050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8" name="Picture 17">
            <a:extLst>
              <a:ext uri="{FF2B5EF4-FFF2-40B4-BE49-F238E27FC236}">
                <a16:creationId xmlns:a16="http://schemas.microsoft.com/office/drawing/2014/main" id="{29FE5787-2306-4FBE-A7B2-E62E1FAAF045}"/>
              </a:ext>
            </a:extLst>
          </p:cNvPr>
          <p:cNvPicPr/>
          <p:nvPr/>
        </p:nvPicPr>
        <p:blipFill rotWithShape="1">
          <a:blip r:embed="rId2"/>
          <a:srcRect r="35642"/>
          <a:stretch/>
        </p:blipFill>
        <p:spPr>
          <a:xfrm>
            <a:off x="2639151" y="1358766"/>
            <a:ext cx="6853426" cy="3657653"/>
          </a:xfrm>
          <a:prstGeom prst="rect">
            <a:avLst/>
          </a:prstGeom>
          <a:noFill/>
          <a:ln>
            <a:noFill/>
          </a:ln>
        </p:spPr>
      </p:pic>
      <p:pic>
        <p:nvPicPr>
          <p:cNvPr id="19" name="Picture 18">
            <a:extLst>
              <a:ext uri="{FF2B5EF4-FFF2-40B4-BE49-F238E27FC236}">
                <a16:creationId xmlns:a16="http://schemas.microsoft.com/office/drawing/2014/main" id="{3E4C4648-0910-4F66-ACFE-367DF27A3A23}"/>
              </a:ext>
            </a:extLst>
          </p:cNvPr>
          <p:cNvPicPr/>
          <p:nvPr/>
        </p:nvPicPr>
        <p:blipFill rotWithShape="1">
          <a:blip r:embed="rId3"/>
          <a:srcRect r="42570"/>
          <a:stretch/>
        </p:blipFill>
        <p:spPr>
          <a:xfrm>
            <a:off x="2639151" y="5016419"/>
            <a:ext cx="6853426" cy="1533505"/>
          </a:xfrm>
          <a:prstGeom prst="rect">
            <a:avLst/>
          </a:prstGeom>
          <a:noFill/>
          <a:ln>
            <a:noFill/>
          </a:ln>
        </p:spPr>
      </p:pic>
      <p:sp>
        <p:nvSpPr>
          <p:cNvPr id="11" name="Rectangle 10">
            <a:extLst>
              <a:ext uri="{FF2B5EF4-FFF2-40B4-BE49-F238E27FC236}">
                <a16:creationId xmlns:a16="http://schemas.microsoft.com/office/drawing/2014/main" id="{C549C694-4AE3-4BD7-A88B-E26FAE8ADF79}"/>
              </a:ext>
            </a:extLst>
          </p:cNvPr>
          <p:cNvSpPr/>
          <p:nvPr/>
        </p:nvSpPr>
        <p:spPr>
          <a:xfrm>
            <a:off x="3578120" y="6562732"/>
            <a:ext cx="4488280" cy="307777"/>
          </a:xfrm>
          <a:prstGeom prst="rect">
            <a:avLst/>
          </a:prstGeom>
        </p:spPr>
        <p:txBody>
          <a:bodyPr wrap="none">
            <a:spAutoFit/>
          </a:bodyPr>
          <a:lstStyle/>
          <a:p>
            <a:pPr indent="93980" algn="ctr">
              <a:spcAft>
                <a:spcPts val="0"/>
              </a:spcAft>
            </a:pPr>
            <a:r>
              <a:rPr lang="vi-VN" sz="1400" i="1" dirty="0">
                <a:latin typeface="Times New Roman" panose="02020603050405020304" pitchFamily="18" charset="0"/>
                <a:ea typeface="Times New Roman" panose="02020603050405020304" pitchFamily="18" charset="0"/>
              </a:rPr>
              <a:t>Hình 2.27: Xây dựng mô hình Decision Tree for Regressor</a:t>
            </a:r>
            <a:endParaRPr lang="vi-V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6640153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pic>
        <p:nvPicPr>
          <p:cNvPr id="26626" name="Picture 31" descr="0_nKdtnOmCfBCgC7on">
            <a:extLst>
              <a:ext uri="{FF2B5EF4-FFF2-40B4-BE49-F238E27FC236}">
                <a16:creationId xmlns:a16="http://schemas.microsoft.com/office/drawing/2014/main" id="{B3E42672-F5E3-417D-AD40-DF88468EB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320" y="1835451"/>
            <a:ext cx="3729383" cy="1634224"/>
          </a:xfrm>
          <a:prstGeom prst="rect">
            <a:avLst/>
          </a:prstGeom>
          <a:noFill/>
          <a:extLst>
            <a:ext uri="{909E8E84-426E-40DD-AFC4-6F175D3DCCD1}">
              <a14:hiddenFill xmlns:a14="http://schemas.microsoft.com/office/drawing/2010/main">
                <a:solidFill>
                  <a:srgbClr val="FFFFFF"/>
                </a:solidFill>
              </a14:hiddenFill>
            </a:ext>
          </a:extLst>
        </p:spPr>
      </p:pic>
      <p:pic>
        <p:nvPicPr>
          <p:cNvPr id="26625" name="Picture 33" descr="1__mVvAFVEGinHlijmmeWwzg">
            <a:extLst>
              <a:ext uri="{FF2B5EF4-FFF2-40B4-BE49-F238E27FC236}">
                <a16:creationId xmlns:a16="http://schemas.microsoft.com/office/drawing/2014/main" id="{A5AA281F-D617-4C9E-9033-15CB937C6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158" y="4803290"/>
            <a:ext cx="3766994" cy="1180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180D18A-3BDB-4C68-97E5-BFA1B468B089}"/>
              </a:ext>
            </a:extLst>
          </p:cNvPr>
          <p:cNvSpPr>
            <a:spLocks noChangeArrowheads="1"/>
          </p:cNvSpPr>
          <p:nvPr/>
        </p:nvSpPr>
        <p:spPr bwMode="auto">
          <a:xfrm>
            <a:off x="283815" y="1068928"/>
            <a:ext cx="1141968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mj-lt"/>
                <a:ea typeface="Times New Roman" panose="02020603050405020304" pitchFamily="18" charset="0"/>
              </a:rPr>
              <a:t>- Các thang đánh giá được sử dụng trong bài:</a:t>
            </a:r>
            <a:endParaRPr kumimoji="0" lang="vi-VN" altLang="vi-VN"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mj-lt"/>
                <a:ea typeface="Times New Roman" panose="02020603050405020304" pitchFamily="18" charset="0"/>
              </a:rPr>
              <a:t>	</a:t>
            </a:r>
            <a:r>
              <a:rPr kumimoji="0" lang="vi-VN" altLang="vi-VN" sz="2000" b="0" i="1" u="sng" strike="noStrike" cap="none" normalizeH="0" baseline="0" dirty="0">
                <a:ln>
                  <a:noFill/>
                </a:ln>
                <a:solidFill>
                  <a:schemeClr val="tx1"/>
                </a:solidFill>
                <a:effectLst/>
                <a:latin typeface="+mj-lt"/>
                <a:ea typeface="Times New Roman" panose="02020603050405020304" pitchFamily="18" charset="0"/>
              </a:rPr>
              <a:t>+&gt;MSE (Mean Squared Error):</a:t>
            </a:r>
            <a:r>
              <a:rPr kumimoji="0" lang="vi-VN" altLang="vi-VN" sz="2000" b="0" i="0" u="none" strike="noStrike" cap="none" normalizeH="0" baseline="0" dirty="0">
                <a:ln>
                  <a:noFill/>
                </a:ln>
                <a:solidFill>
                  <a:schemeClr val="tx1"/>
                </a:solidFill>
                <a:effectLst/>
                <a:latin typeface="+mj-lt"/>
                <a:ea typeface="Times New Roman" panose="02020603050405020304" pitchFamily="18" charset="0"/>
              </a:rPr>
              <a:t> Sai số trung bình bình phương thể hiện sai số giữa giá trị thực tế và giá trị dự đoán</a:t>
            </a:r>
            <a:endParaRPr kumimoji="0" lang="vi-VN" altLang="vi-VN"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000" b="0" i="0" u="none" strike="noStrike" cap="none" normalizeH="0" baseline="0" dirty="0">
              <a:ln>
                <a:noFill/>
              </a:ln>
              <a:solidFill>
                <a:schemeClr val="tx1"/>
              </a:solidFill>
              <a:effectLst/>
              <a:latin typeface="+mj-lt"/>
            </a:endParaRPr>
          </a:p>
        </p:txBody>
      </p:sp>
      <p:sp>
        <p:nvSpPr>
          <p:cNvPr id="9" name="Rectangle 4">
            <a:extLst>
              <a:ext uri="{FF2B5EF4-FFF2-40B4-BE49-F238E27FC236}">
                <a16:creationId xmlns:a16="http://schemas.microsoft.com/office/drawing/2014/main" id="{3807B732-A2FF-4C50-8883-BA350317C4B3}"/>
              </a:ext>
            </a:extLst>
          </p:cNvPr>
          <p:cNvSpPr>
            <a:spLocks noChangeArrowheads="1"/>
          </p:cNvSpPr>
          <p:nvPr/>
        </p:nvSpPr>
        <p:spPr bwMode="auto">
          <a:xfrm>
            <a:off x="386158" y="3613451"/>
            <a:ext cx="11419683"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1" u="none" strike="noStrike" cap="none" normalizeH="0" baseline="0" dirty="0">
                <a:ln>
                  <a:noFill/>
                </a:ln>
                <a:solidFill>
                  <a:schemeClr val="tx1"/>
                </a:solidFill>
                <a:effectLst/>
                <a:latin typeface="+mj-lt"/>
                <a:ea typeface="Times New Roman" panose="02020603050405020304" pitchFamily="18" charset="0"/>
              </a:rPr>
              <a:t>Hình 2.28: Công thức của MSE</a:t>
            </a:r>
            <a:endParaRPr kumimoji="0" lang="vi-VN" altLang="vi-VN" sz="1400" b="0" i="1" u="none" strike="noStrike" cap="none" normalizeH="0" baseline="0" dirty="0">
              <a:ln>
                <a:noFill/>
              </a:ln>
              <a:solidFill>
                <a:schemeClr val="tx1"/>
              </a:solidFill>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	</a:t>
            </a:r>
            <a:r>
              <a:rPr kumimoji="0" lang="vi-VN" altLang="vi-VN" sz="2000" b="0" i="1" u="sng" strike="noStrike" cap="none" normalizeH="0" baseline="0" dirty="0">
                <a:ln>
                  <a:noFill/>
                </a:ln>
                <a:effectLst/>
                <a:latin typeface="+mj-lt"/>
                <a:ea typeface="Times New Roman" panose="02020603050405020304" pitchFamily="18" charset="0"/>
              </a:rPr>
              <a:t>+&gt; R</a:t>
            </a:r>
            <a:r>
              <a:rPr kumimoji="0" lang="vi-VN" altLang="vi-VN" sz="2000" b="0" i="1" u="sng" strike="noStrike" cap="none" normalizeH="0" baseline="30000" dirty="0">
                <a:ln>
                  <a:noFill/>
                </a:ln>
                <a:effectLst/>
                <a:latin typeface="+mj-lt"/>
                <a:ea typeface="Times New Roman" panose="02020603050405020304" pitchFamily="18" charset="0"/>
              </a:rPr>
              <a:t>2 </a:t>
            </a:r>
            <a:r>
              <a:rPr kumimoji="0" lang="vi-VN" altLang="vi-VN" sz="2000" b="0" i="1" u="sng" strike="noStrike" cap="none" normalizeH="0" baseline="0" dirty="0">
                <a:ln>
                  <a:noFill/>
                </a:ln>
                <a:effectLst/>
                <a:latin typeface="+mj-lt"/>
                <a:ea typeface="Times New Roman" panose="02020603050405020304" pitchFamily="18" charset="0"/>
              </a:rPr>
              <a:t>(</a:t>
            </a:r>
            <a:r>
              <a:rPr kumimoji="0" lang="vi-VN" altLang="vi-VN" sz="2000" b="0" i="1" u="sng" strike="noStrike" cap="none" normalizeH="0" baseline="0" dirty="0">
                <a:ln>
                  <a:noFill/>
                </a:ln>
                <a:effectLst/>
                <a:latin typeface="+mj-lt"/>
                <a:ea typeface="Helvetica" panose="020B0604020202020204" pitchFamily="34" charset="0"/>
              </a:rPr>
              <a:t>hệ số tương quan r bình phương</a:t>
            </a:r>
            <a:r>
              <a:rPr kumimoji="0" lang="vi-VN" altLang="vi-VN" sz="2000" b="0" i="1" u="sng" strike="noStrike" cap="none" normalizeH="0" baseline="0" dirty="0">
                <a:ln>
                  <a:noFill/>
                </a:ln>
                <a:effectLst/>
                <a:latin typeface="+mj-lt"/>
                <a:ea typeface="Times New Roman" panose="02020603050405020304" pitchFamily="18" charset="0"/>
              </a:rPr>
              <a:t>):</a:t>
            </a:r>
            <a:r>
              <a:rPr kumimoji="0" lang="vi-VN" altLang="vi-VN" sz="2000" b="0" i="0" u="none" strike="noStrike" cap="none" normalizeH="0" baseline="0" dirty="0">
                <a:ln>
                  <a:noFill/>
                </a:ln>
                <a:effectLst/>
                <a:latin typeface="+mj-lt"/>
                <a:ea typeface="Times New Roman" panose="02020603050405020304" pitchFamily="18" charset="0"/>
              </a:rPr>
              <a:t> C</a:t>
            </a:r>
            <a:r>
              <a:rPr kumimoji="0" lang="vi-VN" altLang="vi-VN" sz="2000" b="0" i="0" u="none" strike="noStrike" cap="none" normalizeH="0" baseline="0" dirty="0">
                <a:ln>
                  <a:noFill/>
                </a:ln>
                <a:effectLst/>
                <a:latin typeface="+mj-lt"/>
                <a:ea typeface="Helvetica" panose="020B0604020202020204" pitchFamily="34" charset="0"/>
              </a:rPr>
              <a:t>ho biết mô hình đó hợp với dữ liệu ở mức bao nhiêu %. Giá trị R</a:t>
            </a:r>
            <a:r>
              <a:rPr kumimoji="0" lang="vi-VN" altLang="vi-VN" sz="2000" b="0" i="0" u="none" strike="noStrike" cap="none" normalizeH="0" baseline="30000" dirty="0">
                <a:ln>
                  <a:noFill/>
                </a:ln>
                <a:effectLst/>
                <a:latin typeface="+mj-lt"/>
                <a:ea typeface="Helvetica" panose="020B0604020202020204" pitchFamily="34" charset="0"/>
              </a:rPr>
              <a:t>2 </a:t>
            </a:r>
            <a:r>
              <a:rPr kumimoji="0" lang="vi-VN" altLang="vi-VN" sz="2000" b="0" i="0" u="none" strike="noStrike" cap="none" normalizeH="0" baseline="0" dirty="0">
                <a:ln>
                  <a:noFill/>
                </a:ln>
                <a:effectLst/>
                <a:latin typeface="+mj-lt"/>
                <a:ea typeface="Helvetica" panose="020B0604020202020204" pitchFamily="34" charset="0"/>
              </a:rPr>
              <a:t>càng cao thì mối quan hệ giữa nhân tố độc lập (biến độc lập) và nhân tố phụ thuộc càng chặt chẽ.</a:t>
            </a:r>
            <a:endParaRPr kumimoji="0" lang="vi-VN" altLang="vi-VN" sz="1600" b="0" i="0" u="none" strike="noStrike" cap="none" normalizeH="0" baseline="0" dirty="0">
              <a:ln>
                <a:noFill/>
              </a:ln>
              <a:effectLst/>
              <a:latin typeface="+mj-l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vi-VN" altLang="vi-VN" sz="2400" b="0" i="0" u="none" strike="noStrike" cap="none" normalizeH="0" baseline="0" dirty="0">
              <a:ln>
                <a:noFill/>
              </a:ln>
              <a:solidFill>
                <a:schemeClr val="tx1"/>
              </a:solidFill>
              <a:effectLst/>
              <a:latin typeface="+mj-lt"/>
            </a:endParaRPr>
          </a:p>
        </p:txBody>
      </p:sp>
      <p:sp>
        <p:nvSpPr>
          <p:cNvPr id="10" name="Rectangle 5">
            <a:extLst>
              <a:ext uri="{FF2B5EF4-FFF2-40B4-BE49-F238E27FC236}">
                <a16:creationId xmlns:a16="http://schemas.microsoft.com/office/drawing/2014/main" id="{B0684EC4-0E07-48A4-A445-92E14DCD6765}"/>
              </a:ext>
            </a:extLst>
          </p:cNvPr>
          <p:cNvSpPr>
            <a:spLocks noChangeArrowheads="1"/>
          </p:cNvSpPr>
          <p:nvPr/>
        </p:nvSpPr>
        <p:spPr bwMode="auto">
          <a:xfrm>
            <a:off x="1174526" y="6162234"/>
            <a:ext cx="96382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b="0" i="1" u="none" strike="noStrike" cap="none" normalizeH="0" baseline="0" dirty="0">
                <a:ln>
                  <a:noFill/>
                </a:ln>
                <a:solidFill>
                  <a:schemeClr val="tx1"/>
                </a:solidFill>
                <a:effectLst/>
                <a:latin typeface="+mj-lt"/>
                <a:ea typeface="Times New Roman" panose="02020603050405020304" pitchFamily="18" charset="0"/>
              </a:rPr>
              <a:t>Hình 2.29: Công thức của R</a:t>
            </a:r>
            <a:r>
              <a:rPr kumimoji="0" lang="vi-VN" altLang="vi-VN" b="0" i="1" u="none" strike="noStrike" cap="none" normalizeH="0" baseline="30000" dirty="0">
                <a:ln>
                  <a:noFill/>
                </a:ln>
                <a:solidFill>
                  <a:schemeClr val="tx1"/>
                </a:solidFill>
                <a:effectLst/>
                <a:latin typeface="+mj-lt"/>
                <a:ea typeface="Times New Roman" panose="02020603050405020304" pitchFamily="18" charset="0"/>
              </a:rPr>
              <a:t>2</a:t>
            </a:r>
            <a:endParaRPr kumimoji="0" lang="vi-VN" altLang="vi-VN"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94918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619125" y="820369"/>
            <a:ext cx="405591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3.1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Linear Regression</a:t>
            </a:r>
            <a:endParaRPr kumimoji="0" lang="vi-VN" altLang="vi-VN" sz="1100" b="0" i="0" u="none" strike="noStrike" cap="none" normalizeH="0" baseline="0" dirty="0">
              <a:ln>
                <a:noFill/>
              </a:ln>
              <a:solidFill>
                <a:schemeClr val="tx1"/>
              </a:solidFill>
              <a:effectLst/>
              <a:latin typeface="Arial" panose="020B0604020202020204" pitchFamily="34" charset="0"/>
            </a:endParaRPr>
          </a:p>
          <a:p>
            <a:pPr marL="0" marR="0" lvl="0" indent="80963" algn="l" defTabSz="914400" rtl="0" eaLnBrk="0" fontAlgn="base" latinLnBrk="0" hangingPunct="0">
              <a:lnSpc>
                <a:spcPct val="100000"/>
              </a:lnSpc>
              <a:spcBef>
                <a:spcPct val="0"/>
              </a:spcBef>
              <a:spcAft>
                <a:spcPct val="0"/>
              </a:spcAft>
              <a:buClrTx/>
              <a:buSzTx/>
              <a:buFontTx/>
              <a:buNone/>
              <a:tabLst/>
            </a:pPr>
            <a:r>
              <a:rPr kumimoji="0" lang="vi-VN" altLang="vi-VN" sz="1400" b="0" i="1" u="sng" strike="noStrike" cap="none" normalizeH="0" baseline="0" dirty="0">
                <a:ln>
                  <a:noFill/>
                </a:ln>
                <a:solidFill>
                  <a:schemeClr val="tx1"/>
                </a:solidFill>
                <a:effectLst/>
                <a:latin typeface="+mj-lt"/>
                <a:ea typeface="Times New Roman" panose="02020603050405020304" pitchFamily="18" charset="0"/>
              </a:rPr>
              <a:t>- Với thư viện:</a:t>
            </a:r>
            <a:endParaRPr kumimoji="0" lang="vi-VN" altLang="vi-VN" sz="1100" b="0" i="0" u="none" strike="noStrike" cap="none" normalizeH="0" baseline="0" dirty="0">
              <a:ln>
                <a:noFill/>
              </a:ln>
              <a:solidFill>
                <a:schemeClr val="tx1"/>
              </a:solidFill>
              <a:effectLst/>
              <a:latin typeface="+mj-lt"/>
            </a:endParaRPr>
          </a:p>
          <a:p>
            <a:pPr marL="0" marR="0" lvl="0" indent="80963"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28673" name="Picture 10">
            <a:extLst>
              <a:ext uri="{FF2B5EF4-FFF2-40B4-BE49-F238E27FC236}">
                <a16:creationId xmlns:a16="http://schemas.microsoft.com/office/drawing/2014/main" id="{909EFF15-9876-4443-BB70-08A1A0444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354" y="1220478"/>
            <a:ext cx="8250075" cy="52370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0618050-B6CF-4E9C-AFD5-E7B343F34451}"/>
              </a:ext>
            </a:extLst>
          </p:cNvPr>
          <p:cNvSpPr>
            <a:spLocks noChangeArrowheads="1"/>
          </p:cNvSpPr>
          <p:nvPr/>
        </p:nvSpPr>
        <p:spPr bwMode="auto">
          <a:xfrm>
            <a:off x="453195" y="6385341"/>
            <a:ext cx="1128560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93663"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2.30: Đánh giá mô hình với việc sử dụng thư viện</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24544998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619125" y="820369"/>
            <a:ext cx="405591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3.1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Linear Regression</a:t>
            </a:r>
            <a:endParaRPr kumimoji="0" lang="vi-VN" altLang="vi-VN" sz="1100" b="0" i="0" u="none" strike="noStrike" cap="none" normalizeH="0" baseline="0" dirty="0">
              <a:ln>
                <a:noFill/>
              </a:ln>
              <a:solidFill>
                <a:schemeClr val="tx1"/>
              </a:solidFill>
              <a:effectLst/>
              <a:latin typeface="Arial" panose="020B0604020202020204" pitchFamily="34" charset="0"/>
            </a:endParaRPr>
          </a:p>
          <a:p>
            <a:pPr marL="0" marR="0" lvl="0" indent="80963" algn="l" defTabSz="914400" rtl="0" eaLnBrk="0" fontAlgn="base" latinLnBrk="0" hangingPunct="0">
              <a:lnSpc>
                <a:spcPct val="100000"/>
              </a:lnSpc>
              <a:spcBef>
                <a:spcPct val="0"/>
              </a:spcBef>
              <a:spcAft>
                <a:spcPct val="0"/>
              </a:spcAft>
              <a:buClrTx/>
              <a:buSzTx/>
              <a:buFontTx/>
              <a:buNone/>
              <a:tabLst/>
            </a:pPr>
            <a:r>
              <a:rPr kumimoji="0" lang="vi-VN" altLang="vi-VN" sz="1400" b="0" i="1" u="sng" strike="noStrike" cap="none" normalizeH="0" baseline="0" dirty="0">
                <a:ln>
                  <a:noFill/>
                </a:ln>
                <a:solidFill>
                  <a:schemeClr val="tx1"/>
                </a:solidFill>
                <a:effectLst/>
                <a:latin typeface="+mj-lt"/>
                <a:ea typeface="Times New Roman" panose="02020603050405020304" pitchFamily="18" charset="0"/>
              </a:rPr>
              <a:t>- Tự code:</a:t>
            </a:r>
            <a:endParaRPr kumimoji="0" lang="vi-VN" altLang="vi-VN" sz="1100" b="0" i="0" u="none" strike="noStrike" cap="none" normalizeH="0" baseline="0" dirty="0">
              <a:ln>
                <a:noFill/>
              </a:ln>
              <a:solidFill>
                <a:schemeClr val="tx1"/>
              </a:solidFill>
              <a:effectLst/>
              <a:latin typeface="+mj-lt"/>
            </a:endParaRPr>
          </a:p>
          <a:p>
            <a:pPr marL="0" marR="0" lvl="0" indent="80963"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29698" name="Picture 11">
            <a:extLst>
              <a:ext uri="{FF2B5EF4-FFF2-40B4-BE49-F238E27FC236}">
                <a16:creationId xmlns:a16="http://schemas.microsoft.com/office/drawing/2014/main" id="{79E957C4-E381-48D6-BB79-FFDD3854E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551" y="1266825"/>
            <a:ext cx="4055918" cy="5130318"/>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2">
            <a:extLst>
              <a:ext uri="{FF2B5EF4-FFF2-40B4-BE49-F238E27FC236}">
                <a16:creationId xmlns:a16="http://schemas.microsoft.com/office/drawing/2014/main" id="{E7844629-4E9A-422F-8BFB-36D47CB7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020" y="1266824"/>
            <a:ext cx="4502589" cy="51303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22781CE-A41C-453A-B896-9C720942D6C8}"/>
              </a:ext>
            </a:extLst>
          </p:cNvPr>
          <p:cNvSpPr>
            <a:spLocks noChangeArrowheads="1"/>
          </p:cNvSpPr>
          <p:nvPr/>
        </p:nvSpPr>
        <p:spPr bwMode="auto">
          <a:xfrm>
            <a:off x="4146124" y="-21289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4">
            <a:extLst>
              <a:ext uri="{FF2B5EF4-FFF2-40B4-BE49-F238E27FC236}">
                <a16:creationId xmlns:a16="http://schemas.microsoft.com/office/drawing/2014/main" id="{2552D1B5-1E14-4E63-8B8A-8F51463F553A}"/>
              </a:ext>
            </a:extLst>
          </p:cNvPr>
          <p:cNvSpPr>
            <a:spLocks noChangeArrowheads="1"/>
          </p:cNvSpPr>
          <p:nvPr/>
        </p:nvSpPr>
        <p:spPr bwMode="auto">
          <a:xfrm>
            <a:off x="1" y="6470673"/>
            <a:ext cx="12192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936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80963" algn="ctr" defTabSz="914400" rtl="0" eaLnBrk="0" fontAlgn="base" latinLnBrk="0" hangingPunct="0">
              <a:lnSpc>
                <a:spcPct val="100000"/>
              </a:lnSpc>
              <a:spcBef>
                <a:spcPct val="0"/>
              </a:spcBef>
              <a:spcAft>
                <a:spcPct val="0"/>
              </a:spcAft>
              <a:buClrTx/>
              <a:buSzTx/>
              <a:buFontTx/>
              <a:buNone/>
              <a:tabLst/>
            </a:pPr>
            <a:r>
              <a:rPr kumimoji="0" lang="vi-VN" altLang="vi-VN" sz="1200" b="0" i="0" u="none" strike="noStrike" cap="none" normalizeH="0" baseline="0" dirty="0">
                <a:ln>
                  <a:noFill/>
                </a:ln>
                <a:solidFill>
                  <a:schemeClr val="tx1"/>
                </a:solidFill>
                <a:effectLst/>
                <a:latin typeface="+mj-lt"/>
                <a:ea typeface="Times New Roman" panose="02020603050405020304" pitchFamily="18" charset="0"/>
              </a:rPr>
              <a:t>                                          </a:t>
            </a: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2.31: Đánh giá mô hình tự code</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75764762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630813" y="858656"/>
            <a:ext cx="40559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3.1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Linear Regression</a:t>
            </a:r>
            <a:endParaRPr kumimoji="0" lang="vi-VN" altLang="vi-VN" sz="1100" b="0" i="0" u="none" strike="noStrike" cap="none" normalizeH="0" baseline="0" dirty="0">
              <a:ln>
                <a:noFill/>
              </a:ln>
              <a:solidFill>
                <a:schemeClr val="tx1"/>
              </a:solidFill>
              <a:effectLst/>
              <a:latin typeface="+mj-lt"/>
            </a:endParaRPr>
          </a:p>
        </p:txBody>
      </p:sp>
      <p:pic>
        <p:nvPicPr>
          <p:cNvPr id="30722" name="Picture 13">
            <a:extLst>
              <a:ext uri="{FF2B5EF4-FFF2-40B4-BE49-F238E27FC236}">
                <a16:creationId xmlns:a16="http://schemas.microsoft.com/office/drawing/2014/main" id="{C1093378-6704-4976-ADA8-61AA97EE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47" y="1204473"/>
            <a:ext cx="3390853" cy="3700154"/>
          </a:xfrm>
          <a:prstGeom prst="rect">
            <a:avLst/>
          </a:prstGeom>
          <a:noFill/>
          <a:extLst>
            <a:ext uri="{909E8E84-426E-40DD-AFC4-6F175D3DCCD1}">
              <a14:hiddenFill xmlns:a14="http://schemas.microsoft.com/office/drawing/2010/main">
                <a:solidFill>
                  <a:srgbClr val="FFFFFF"/>
                </a:solidFill>
              </a14:hiddenFill>
            </a:ext>
          </a:extLst>
        </p:spPr>
      </p:pic>
      <p:pic>
        <p:nvPicPr>
          <p:cNvPr id="30721" name="Picture 14">
            <a:extLst>
              <a:ext uri="{FF2B5EF4-FFF2-40B4-BE49-F238E27FC236}">
                <a16:creationId xmlns:a16="http://schemas.microsoft.com/office/drawing/2014/main" id="{23DB8ADF-E224-40D8-9981-2C5574A45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214" y="1226379"/>
            <a:ext cx="3390854" cy="36534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1AECC3A-72DB-486F-9D82-32BFAD927F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4">
            <a:extLst>
              <a:ext uri="{FF2B5EF4-FFF2-40B4-BE49-F238E27FC236}">
                <a16:creationId xmlns:a16="http://schemas.microsoft.com/office/drawing/2014/main" id="{B247F763-3455-4160-9A1A-7172C841D26C}"/>
              </a:ext>
            </a:extLst>
          </p:cNvPr>
          <p:cNvSpPr>
            <a:spLocks noChangeArrowheads="1"/>
          </p:cNvSpPr>
          <p:nvPr/>
        </p:nvSpPr>
        <p:spPr bwMode="auto">
          <a:xfrm>
            <a:off x="3934687" y="4971368"/>
            <a:ext cx="44037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2.32: Đường hồi quy của 2 mô hình so với bộ dữ liệu</a:t>
            </a:r>
            <a:endParaRPr kumimoji="0" lang="vi-VN" altLang="vi-VN" sz="1800" b="0" i="0" u="none" strike="noStrike" cap="none" normalizeH="0" baseline="0" dirty="0">
              <a:ln>
                <a:noFill/>
              </a:ln>
              <a:solidFill>
                <a:schemeClr val="tx1"/>
              </a:solidFill>
              <a:effectLst/>
              <a:latin typeface="+mj-lt"/>
            </a:endParaRPr>
          </a:p>
        </p:txBody>
      </p:sp>
      <p:sp>
        <p:nvSpPr>
          <p:cNvPr id="10" name="Rectangle 9">
            <a:extLst>
              <a:ext uri="{FF2B5EF4-FFF2-40B4-BE49-F238E27FC236}">
                <a16:creationId xmlns:a16="http://schemas.microsoft.com/office/drawing/2014/main" id="{6FB863E2-4135-4060-A3FD-1381EF9DF5A4}"/>
              </a:ext>
            </a:extLst>
          </p:cNvPr>
          <p:cNvSpPr/>
          <p:nvPr/>
        </p:nvSpPr>
        <p:spPr>
          <a:xfrm>
            <a:off x="1007594" y="5285940"/>
            <a:ext cx="10355239" cy="1477328"/>
          </a:xfrm>
          <a:prstGeom prst="rect">
            <a:avLst/>
          </a:prstGeom>
        </p:spPr>
        <p:txBody>
          <a:bodyPr wrap="square">
            <a:spAutoFit/>
          </a:bodyPr>
          <a:lstStyle/>
          <a:p>
            <a:pPr algn="just">
              <a:spcAft>
                <a:spcPts val="0"/>
              </a:spcAft>
            </a:pPr>
            <a:r>
              <a:rPr lang="vi-VN" i="1" u="sng" dirty="0">
                <a:latin typeface="Times New Roman" panose="02020603050405020304" pitchFamily="18" charset="0"/>
                <a:ea typeface="Times New Roman" panose="02020603050405020304" pitchFamily="18" charset="0"/>
              </a:rPr>
              <a:t>- Nhận xét:</a:t>
            </a:r>
            <a:r>
              <a:rPr lang="vi-VN" dirty="0">
                <a:latin typeface="Times New Roman" panose="02020603050405020304" pitchFamily="18" charset="0"/>
                <a:ea typeface="Times New Roman" panose="02020603050405020304" pitchFamily="18" charset="0"/>
              </a:rPr>
              <a:t> </a:t>
            </a:r>
            <a:endParaRPr lang="vi-VN" sz="1600" dirty="0">
              <a:latin typeface="Times New Roman" panose="02020603050405020304" pitchFamily="18" charset="0"/>
              <a:ea typeface="Times New Roman" panose="02020603050405020304" pitchFamily="18" charset="0"/>
            </a:endParaRPr>
          </a:p>
          <a:p>
            <a:pPr algn="just">
              <a:spcAft>
                <a:spcPts val="0"/>
              </a:spcAft>
            </a:pPr>
            <a:r>
              <a:rPr lang="vi-VN" dirty="0">
                <a:latin typeface="Times New Roman" panose="02020603050405020304" pitchFamily="18" charset="0"/>
                <a:ea typeface="Times New Roman" panose="02020603050405020304" pitchFamily="18" charset="0"/>
              </a:rPr>
              <a:t>	+&gt; Với hệ số MSE của mô hình tự code tốt hơn so với mô hình thư viện (0.2592&lt;0.2927)</a:t>
            </a:r>
            <a:endParaRPr lang="vi-VN" sz="1600" dirty="0">
              <a:latin typeface="Times New Roman" panose="02020603050405020304" pitchFamily="18" charset="0"/>
              <a:ea typeface="Times New Roman" panose="02020603050405020304" pitchFamily="18" charset="0"/>
            </a:endParaRPr>
          </a:p>
          <a:p>
            <a:pPr algn="just">
              <a:spcAft>
                <a:spcPts val="0"/>
              </a:spcAft>
            </a:pPr>
            <a:r>
              <a:rPr lang="vi-VN" dirty="0">
                <a:latin typeface="Times New Roman" panose="02020603050405020304" pitchFamily="18" charset="0"/>
                <a:ea typeface="Times New Roman" panose="02020603050405020304" pitchFamily="18" charset="0"/>
              </a:rPr>
              <a:t>	+&gt; Với hệ số R</a:t>
            </a:r>
            <a:r>
              <a:rPr lang="vi-VN" baseline="30000" dirty="0">
                <a:latin typeface="Times New Roman" panose="02020603050405020304" pitchFamily="18" charset="0"/>
                <a:ea typeface="Times New Roman" panose="02020603050405020304" pitchFamily="18" charset="0"/>
              </a:rPr>
              <a:t>2 </a:t>
            </a:r>
            <a:r>
              <a:rPr lang="vi-VN" dirty="0">
                <a:latin typeface="Times New Roman" panose="02020603050405020304" pitchFamily="18" charset="0"/>
                <a:ea typeface="Times New Roman" panose="02020603050405020304" pitchFamily="18" charset="0"/>
              </a:rPr>
              <a:t>của mô hình thư viện tốt hơn so với mô hình tự code 	khoảng 0.1 (0.8972&gt;0.8880)</a:t>
            </a:r>
            <a:endParaRPr lang="vi-VN" sz="1600" dirty="0">
              <a:latin typeface="Times New Roman" panose="02020603050405020304" pitchFamily="18" charset="0"/>
              <a:ea typeface="Times New Roman" panose="02020603050405020304" pitchFamily="18" charset="0"/>
            </a:endParaRPr>
          </a:p>
          <a:p>
            <a:pPr algn="just">
              <a:spcAft>
                <a:spcPts val="0"/>
              </a:spcAft>
            </a:pPr>
            <a:r>
              <a:rPr lang="vi-VN" dirty="0">
                <a:latin typeface="Times New Roman" panose="02020603050405020304" pitchFamily="18" charset="0"/>
                <a:ea typeface="Times New Roman" panose="02020603050405020304" pitchFamily="18" charset="0"/>
              </a:rPr>
              <a:t>	+&gt; Đường hồi quy của 2 mô hình đã khớp 1 cách tốt nhất với bộ dữ liệu mặc dù vẫn còn sai số và độ chính xác chưa phải là tốt nhất</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066030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619125" y="820369"/>
            <a:ext cx="468904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3.2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Decision Tree Regressor</a:t>
            </a:r>
            <a:endParaRPr kumimoji="0" lang="vi-VN" altLang="vi-VN" sz="1100" b="0" i="0" u="none" strike="noStrike" cap="none" normalizeH="0" baseline="0" dirty="0">
              <a:ln>
                <a:noFill/>
              </a:ln>
              <a:solidFill>
                <a:schemeClr val="tx1"/>
              </a:solidFill>
              <a:effectLst/>
              <a:latin typeface="Arial" panose="020B0604020202020204" pitchFamily="34" charset="0"/>
            </a:endParaRPr>
          </a:p>
          <a:p>
            <a:pPr marL="0" marR="0" lvl="0" indent="80963" algn="l" defTabSz="914400" rtl="0" eaLnBrk="0" fontAlgn="base" latinLnBrk="0" hangingPunct="0">
              <a:lnSpc>
                <a:spcPct val="100000"/>
              </a:lnSpc>
              <a:spcBef>
                <a:spcPct val="0"/>
              </a:spcBef>
              <a:spcAft>
                <a:spcPct val="0"/>
              </a:spcAft>
              <a:buClrTx/>
              <a:buSzTx/>
              <a:buFontTx/>
              <a:buNone/>
              <a:tabLst/>
            </a:pPr>
            <a:r>
              <a:rPr kumimoji="0" lang="vi-VN" altLang="vi-VN" sz="1400" b="0" i="1" u="sng" strike="noStrike" cap="none" normalizeH="0" baseline="0" dirty="0">
                <a:ln>
                  <a:noFill/>
                </a:ln>
                <a:solidFill>
                  <a:schemeClr val="tx1"/>
                </a:solidFill>
                <a:effectLst/>
                <a:latin typeface="+mj-lt"/>
                <a:ea typeface="Times New Roman" panose="02020603050405020304" pitchFamily="18" charset="0"/>
              </a:rPr>
              <a:t>- Với thư viện:</a:t>
            </a:r>
            <a:endParaRPr kumimoji="0" lang="vi-VN" altLang="vi-VN" sz="1100" b="0" i="0" u="none" strike="noStrike" cap="none" normalizeH="0" baseline="0" dirty="0">
              <a:ln>
                <a:noFill/>
              </a:ln>
              <a:solidFill>
                <a:schemeClr val="tx1"/>
              </a:solidFill>
              <a:effectLst/>
              <a:latin typeface="+mj-lt"/>
            </a:endParaRPr>
          </a:p>
          <a:p>
            <a:pPr marL="0" marR="0" lvl="0" indent="80963"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D4E4522-0D36-4A74-A054-515B358531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31745" name="Picture 15">
            <a:extLst>
              <a:ext uri="{FF2B5EF4-FFF2-40B4-BE49-F238E27FC236}">
                <a16:creationId xmlns:a16="http://schemas.microsoft.com/office/drawing/2014/main" id="{3AAB1C14-72EC-4190-A343-6FA9A3E5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036" y="1215030"/>
            <a:ext cx="7829923" cy="51083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4DAFFADD-8CFA-4F18-9534-E6393427D8F6}"/>
              </a:ext>
            </a:extLst>
          </p:cNvPr>
          <p:cNvSpPr>
            <a:spLocks noChangeArrowheads="1"/>
          </p:cNvSpPr>
          <p:nvPr/>
        </p:nvSpPr>
        <p:spPr bwMode="auto">
          <a:xfrm>
            <a:off x="4016741" y="6391520"/>
            <a:ext cx="41585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2.33: Đánh giá mô hình với việc sử dụng thư viện</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92617765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619125" y="820369"/>
            <a:ext cx="460087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3.2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Decision Tree Regressor</a:t>
            </a:r>
            <a:endParaRPr kumimoji="0" lang="vi-VN" altLang="vi-VN" sz="1100" b="0" i="0" u="none" strike="noStrike" cap="none" normalizeH="0" baseline="0" dirty="0">
              <a:ln>
                <a:noFill/>
              </a:ln>
              <a:solidFill>
                <a:schemeClr val="tx1"/>
              </a:solidFill>
              <a:effectLst/>
              <a:latin typeface="Arial" panose="020B0604020202020204" pitchFamily="34" charset="0"/>
            </a:endParaRPr>
          </a:p>
          <a:p>
            <a:pPr marL="0" marR="0" lvl="0" indent="80963" algn="l" defTabSz="914400" rtl="0" eaLnBrk="0" fontAlgn="base" latinLnBrk="0" hangingPunct="0">
              <a:lnSpc>
                <a:spcPct val="100000"/>
              </a:lnSpc>
              <a:spcBef>
                <a:spcPct val="0"/>
              </a:spcBef>
              <a:spcAft>
                <a:spcPct val="0"/>
              </a:spcAft>
              <a:buClrTx/>
              <a:buSzTx/>
              <a:buFontTx/>
              <a:buNone/>
              <a:tabLst/>
            </a:pPr>
            <a:r>
              <a:rPr kumimoji="0" lang="vi-VN" altLang="vi-VN" sz="1400" b="0" i="1" u="sng" strike="noStrike" cap="none" normalizeH="0" baseline="0" dirty="0">
                <a:ln>
                  <a:noFill/>
                </a:ln>
                <a:solidFill>
                  <a:schemeClr val="tx1"/>
                </a:solidFill>
                <a:effectLst/>
                <a:latin typeface="+mj-lt"/>
                <a:ea typeface="Times New Roman" panose="02020603050405020304" pitchFamily="18" charset="0"/>
              </a:rPr>
              <a:t>- Tự code:</a:t>
            </a:r>
            <a:endParaRPr kumimoji="0" lang="vi-VN" altLang="vi-VN" sz="1100" b="0" i="0" u="none" strike="noStrike" cap="none" normalizeH="0" baseline="0" dirty="0">
              <a:ln>
                <a:noFill/>
              </a:ln>
              <a:solidFill>
                <a:schemeClr val="tx1"/>
              </a:solidFill>
              <a:effectLst/>
              <a:latin typeface="+mj-lt"/>
            </a:endParaRPr>
          </a:p>
          <a:p>
            <a:pPr marL="0" marR="0" lvl="0" indent="80963"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D4E4522-0D36-4A74-A054-515B358531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2">
            <a:extLst>
              <a:ext uri="{FF2B5EF4-FFF2-40B4-BE49-F238E27FC236}">
                <a16:creationId xmlns:a16="http://schemas.microsoft.com/office/drawing/2014/main" id="{C70C4F01-020A-4FE4-B530-8967A42C3CFA}"/>
              </a:ext>
            </a:extLst>
          </p:cNvPr>
          <p:cNvSpPr>
            <a:spLocks noChangeArrowheads="1"/>
          </p:cNvSpPr>
          <p:nvPr/>
        </p:nvSpPr>
        <p:spPr bwMode="auto">
          <a:xfrm>
            <a:off x="2538994" y="70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32769" name="Picture 16">
            <a:extLst>
              <a:ext uri="{FF2B5EF4-FFF2-40B4-BE49-F238E27FC236}">
                <a16:creationId xmlns:a16="http://schemas.microsoft.com/office/drawing/2014/main" id="{043E1BFE-D3CD-498E-B6D4-118C413E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346" y="1145382"/>
            <a:ext cx="8024883" cy="5224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E145F4E1-43FB-4B1E-9702-778AEAE1EAFD}"/>
              </a:ext>
            </a:extLst>
          </p:cNvPr>
          <p:cNvSpPr>
            <a:spLocks noChangeArrowheads="1"/>
          </p:cNvSpPr>
          <p:nvPr/>
        </p:nvSpPr>
        <p:spPr bwMode="auto">
          <a:xfrm>
            <a:off x="4350169" y="6494202"/>
            <a:ext cx="349166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2.34: Đánh giá mô hình với việc tự code</a:t>
            </a:r>
            <a:endParaRPr kumimoji="0" lang="vi-VN" altLang="vi-VN"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88457603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931923" y="1953971"/>
            <a:ext cx="4593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TỔNG QUAN BÀI TOÁN</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1038645" y="1985214"/>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2" name="Rectangle 41">
            <a:extLst>
              <a:ext uri="{FF2B5EF4-FFF2-40B4-BE49-F238E27FC236}">
                <a16:creationId xmlns:a16="http://schemas.microsoft.com/office/drawing/2014/main" id="{FF098F64-C162-4A75-B403-23F8E43C9A39}"/>
              </a:ext>
            </a:extLst>
          </p:cNvPr>
          <p:cNvSpPr/>
          <p:nvPr/>
        </p:nvSpPr>
        <p:spPr>
          <a:xfrm>
            <a:off x="1071467" y="2586609"/>
            <a:ext cx="10734909" cy="2308324"/>
          </a:xfrm>
          <a:prstGeom prst="rect">
            <a:avLst/>
          </a:prstGeom>
        </p:spPr>
        <p:txBody>
          <a:bodyPr wrap="square">
            <a:spAutoFit/>
          </a:bodyPr>
          <a:lstStyle/>
          <a:p>
            <a:r>
              <a:rPr lang="vi-VN" sz="3600" dirty="0">
                <a:latin typeface="+mj-lt"/>
              </a:rPr>
              <a:t>Từ Dataset bao gồm các dữ liệu về các thuộc tính tương ứng, ta áp dụng các phương pháp học máy phù hợp để xác định xem với các thuộc tính đã có cho ra năng suất cây trồng đạt sản lượng bao nhiêu tấn trên 1 hecta</a:t>
            </a: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6945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MÔ HÌNH</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7" name="Rectangle 2">
            <a:extLst>
              <a:ext uri="{FF2B5EF4-FFF2-40B4-BE49-F238E27FC236}">
                <a16:creationId xmlns:a16="http://schemas.microsoft.com/office/drawing/2014/main" id="{6A15E7C0-F470-4EAE-AEBA-6FB65964A6AE}"/>
              </a:ext>
            </a:extLst>
          </p:cNvPr>
          <p:cNvSpPr>
            <a:spLocks noChangeArrowheads="1"/>
          </p:cNvSpPr>
          <p:nvPr/>
        </p:nvSpPr>
        <p:spPr bwMode="auto">
          <a:xfrm>
            <a:off x="598946" y="819180"/>
            <a:ext cx="46008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809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pPr>
            <a:r>
              <a:rPr lang="vi-VN" altLang="vi-VN" sz="1400" b="1" i="1" dirty="0" bmk="_Toc5885">
                <a:ea typeface="Times New Roman" panose="02020603050405020304" pitchFamily="18" charset="0"/>
              </a:rPr>
              <a:t>3.2 </a:t>
            </a:r>
            <a:r>
              <a:rPr kumimoji="0" lang="vi-VN" altLang="vi-VN" sz="1400" b="1" i="1" u="none" strike="noStrike" cap="none" normalizeH="0" baseline="0" dirty="0" bmk="_Toc5885">
                <a:ln>
                  <a:noFill/>
                </a:ln>
                <a:solidFill>
                  <a:schemeClr val="tx1"/>
                </a:solidFill>
                <a:effectLst/>
                <a:latin typeface="Arial" panose="020B0604020202020204" pitchFamily="34" charset="0"/>
                <a:ea typeface="Times New Roman" panose="02020603050405020304" pitchFamily="18" charset="0"/>
              </a:rPr>
              <a:t>Đánh giá mô hình Decision Tree Regressor</a:t>
            </a:r>
            <a:endParaRPr kumimoji="0" lang="vi-VN" altLang="vi-VN" sz="11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D4E4522-0D36-4A74-A054-515B358531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33794" name="Picture 18">
            <a:extLst>
              <a:ext uri="{FF2B5EF4-FFF2-40B4-BE49-F238E27FC236}">
                <a16:creationId xmlns:a16="http://schemas.microsoft.com/office/drawing/2014/main" id="{E1E1426E-FB37-4E99-9E49-338481D5F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108" y="1275527"/>
            <a:ext cx="3799264" cy="3967832"/>
          </a:xfrm>
          <a:prstGeom prst="rect">
            <a:avLst/>
          </a:prstGeom>
          <a:noFill/>
          <a:extLst>
            <a:ext uri="{909E8E84-426E-40DD-AFC4-6F175D3DCCD1}">
              <a14:hiddenFill xmlns:a14="http://schemas.microsoft.com/office/drawing/2010/main">
                <a:solidFill>
                  <a:srgbClr val="FFFFFF"/>
                </a:solidFill>
              </a14:hiddenFill>
            </a:ext>
          </a:extLst>
        </p:spPr>
      </p:pic>
      <p:pic>
        <p:nvPicPr>
          <p:cNvPr id="33793" name="Picture 19">
            <a:extLst>
              <a:ext uri="{FF2B5EF4-FFF2-40B4-BE49-F238E27FC236}">
                <a16:creationId xmlns:a16="http://schemas.microsoft.com/office/drawing/2014/main" id="{643C5608-5246-488D-ACE3-741A8D3B1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629" y="1256808"/>
            <a:ext cx="3745771" cy="39517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AD33CE2-BF50-42B3-8119-845BF855636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4">
            <a:extLst>
              <a:ext uri="{FF2B5EF4-FFF2-40B4-BE49-F238E27FC236}">
                <a16:creationId xmlns:a16="http://schemas.microsoft.com/office/drawing/2014/main" id="{A8D551D5-D360-4729-A586-BC8DBE0B8BD9}"/>
              </a:ext>
            </a:extLst>
          </p:cNvPr>
          <p:cNvSpPr>
            <a:spLocks noChangeArrowheads="1"/>
          </p:cNvSpPr>
          <p:nvPr/>
        </p:nvSpPr>
        <p:spPr bwMode="auto">
          <a:xfrm>
            <a:off x="393258" y="5301158"/>
            <a:ext cx="11798742"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400" b="0" i="1" u="none" strike="noStrike" cap="none" normalizeH="0" baseline="0" dirty="0">
                <a:ln>
                  <a:noFill/>
                </a:ln>
                <a:solidFill>
                  <a:schemeClr val="tx1"/>
                </a:solidFill>
                <a:effectLst/>
                <a:latin typeface="+mj-lt"/>
                <a:ea typeface="Times New Roman" panose="02020603050405020304" pitchFamily="18" charset="0"/>
              </a:rPr>
              <a:t>Hình 2.35: Đường hồi quy của 2 mô hình so với bộ dữ liệu</a:t>
            </a:r>
            <a:endParaRPr kumimoji="0" lang="vi-VN" altLang="vi-VN" sz="1100" b="0" i="0" u="none" strike="noStrike" cap="none" normalizeH="0" baseline="0" dirty="0">
              <a:ln>
                <a:noFill/>
              </a:ln>
              <a:solidFill>
                <a:schemeClr val="tx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None/>
              <a:tabLst/>
            </a:pPr>
            <a:r>
              <a:rPr kumimoji="0" lang="vi-VN" altLang="vi-VN" b="0" i="1" u="sng" strike="noStrike" cap="none" normalizeH="0" baseline="0" dirty="0">
                <a:ln>
                  <a:noFill/>
                </a:ln>
                <a:solidFill>
                  <a:schemeClr val="tx1"/>
                </a:solidFill>
                <a:effectLst/>
                <a:latin typeface="+mj-lt"/>
                <a:ea typeface="Times New Roman" panose="02020603050405020304" pitchFamily="18" charset="0"/>
              </a:rPr>
              <a:t>- Nhận xét:</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 </a:t>
            </a:r>
            <a:endParaRPr kumimoji="0" lang="vi-VN" altLang="vi-VN" sz="1400" b="0" i="0" u="none" strike="noStrike" cap="none" normalizeH="0" baseline="0" dirty="0">
              <a:ln>
                <a:noFill/>
              </a:ln>
              <a:solidFill>
                <a:schemeClr val="tx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+&gt; Với hệ số MSE (0.3663 &lt; 0.3790) và R</a:t>
            </a:r>
            <a:r>
              <a:rPr kumimoji="0" lang="vi-VN" altLang="vi-VN" b="0" i="0" u="none" strike="noStrike" cap="none" normalizeH="0" baseline="30000" dirty="0">
                <a:ln>
                  <a:noFill/>
                </a:ln>
                <a:solidFill>
                  <a:schemeClr val="tx1"/>
                </a:solidFill>
                <a:effectLst/>
                <a:latin typeface="+mj-lt"/>
                <a:ea typeface="Times New Roman" panose="02020603050405020304" pitchFamily="18" charset="0"/>
              </a:rPr>
              <a:t>2 </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(0.8714&gt;0.8669)</a:t>
            </a:r>
            <a:r>
              <a:rPr kumimoji="0" lang="vi-VN" altLang="vi-VN" b="0" i="0" u="none" strike="noStrike" cap="none" normalizeH="0" baseline="30000" dirty="0">
                <a:ln>
                  <a:noFill/>
                </a:ln>
                <a:solidFill>
                  <a:schemeClr val="tx1"/>
                </a:solidFill>
                <a:effectLst/>
                <a:latin typeface="+mj-lt"/>
                <a:ea typeface="Times New Roman" panose="02020603050405020304" pitchFamily="18" charset="0"/>
              </a:rPr>
              <a:t> </a:t>
            </a:r>
            <a:r>
              <a:rPr kumimoji="0" lang="vi-VN" altLang="vi-VN" b="0" i="0" u="none" strike="noStrike" cap="none" normalizeH="0" baseline="0" dirty="0">
                <a:ln>
                  <a:noFill/>
                </a:ln>
                <a:solidFill>
                  <a:schemeClr val="tx1"/>
                </a:solidFill>
                <a:effectLst/>
                <a:latin typeface="+mj-lt"/>
                <a:ea typeface="Times New Roman" panose="02020603050405020304" pitchFamily="18" charset="0"/>
              </a:rPr>
              <a:t>của mô hình thư viện tốt hơn so với mô hình tự code, sai số vào khoảng 0.01</a:t>
            </a:r>
            <a:endParaRPr kumimoji="0" lang="vi-VN" altLang="vi-VN" sz="1400" b="0" i="0" u="none" strike="noStrike" cap="none" normalizeH="0" baseline="0" dirty="0">
              <a:ln>
                <a:noFill/>
              </a:ln>
              <a:solidFill>
                <a:schemeClr val="tx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None/>
              <a:tabLst/>
            </a:pPr>
            <a:r>
              <a:rPr kumimoji="0" lang="vi-VN" altLang="vi-VN" b="0" i="0" u="none" strike="noStrike" cap="none" normalizeH="0" baseline="0" dirty="0">
                <a:ln>
                  <a:noFill/>
                </a:ln>
                <a:solidFill>
                  <a:schemeClr val="tx1"/>
                </a:solidFill>
                <a:effectLst/>
                <a:latin typeface="+mj-lt"/>
                <a:ea typeface="Times New Roman" panose="02020603050405020304" pitchFamily="18" charset="0"/>
              </a:rPr>
              <a:t>+&gt; Đường hồi quy của 2 mô hình đã khớp 1 cách tốt nhất với bộ dữ liệu có </a:t>
            </a:r>
            <a:endParaRPr kumimoji="0" lang="vi-VN" altLang="vi-VN"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1236702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4074885" y="531742"/>
            <a:ext cx="40422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ĐÁNH GIÁ CHUNG:</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 name="Rectangle 2">
            <a:extLst>
              <a:ext uri="{FF2B5EF4-FFF2-40B4-BE49-F238E27FC236}">
                <a16:creationId xmlns:a16="http://schemas.microsoft.com/office/drawing/2014/main" id="{FD4E4522-0D36-4A74-A054-515B358531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8">
            <a:extLst>
              <a:ext uri="{FF2B5EF4-FFF2-40B4-BE49-F238E27FC236}">
                <a16:creationId xmlns:a16="http://schemas.microsoft.com/office/drawing/2014/main" id="{6BED1335-47AA-4827-B5C5-3C568AB94156}"/>
              </a:ext>
            </a:extLst>
          </p:cNvPr>
          <p:cNvSpPr/>
          <p:nvPr/>
        </p:nvSpPr>
        <p:spPr>
          <a:xfrm>
            <a:off x="413657" y="1419926"/>
            <a:ext cx="11364685" cy="4401205"/>
          </a:xfrm>
          <a:prstGeom prst="rect">
            <a:avLst/>
          </a:prstGeom>
        </p:spPr>
        <p:txBody>
          <a:bodyPr wrap="square">
            <a:spAutoFit/>
          </a:bodyPr>
          <a:lstStyle/>
          <a:p>
            <a:pPr algn="just">
              <a:spcAft>
                <a:spcPts val="0"/>
              </a:spcAft>
            </a:pPr>
            <a:r>
              <a:rPr lang="vi-VN" sz="2800" dirty="0">
                <a:latin typeface="Times New Roman" panose="02020603050405020304" pitchFamily="18" charset="0"/>
                <a:ea typeface="Times New Roman" panose="02020603050405020304" pitchFamily="18" charset="0"/>
              </a:rPr>
              <a:t>+&gt; Dựa vào nhận xét chung và thang đánh giá của 2 mô hình Linear Regression và Decision Tree for Regression ta thấy cả 2 mô hình đều phù hợp với bộ dữ liệu với sai số MSE thấp và R</a:t>
            </a:r>
            <a:r>
              <a:rPr lang="vi-VN" sz="2800" baseline="30000" dirty="0">
                <a:latin typeface="Times New Roman" panose="02020603050405020304" pitchFamily="18" charset="0"/>
                <a:ea typeface="Times New Roman" panose="02020603050405020304" pitchFamily="18" charset="0"/>
              </a:rPr>
              <a:t>2 </a:t>
            </a:r>
            <a:r>
              <a:rPr lang="vi-VN" sz="2800" dirty="0">
                <a:latin typeface="Times New Roman" panose="02020603050405020304" pitchFamily="18" charset="0"/>
                <a:ea typeface="Times New Roman" panose="02020603050405020304" pitchFamily="18" charset="0"/>
              </a:rPr>
              <a:t>cao trong khoảng 87-89%, đường hồi quy khá khớp với dữ liệu. </a:t>
            </a:r>
            <a:endParaRPr lang="vi-VN" sz="2400" dirty="0">
              <a:latin typeface="Times New Roman" panose="02020603050405020304" pitchFamily="18" charset="0"/>
              <a:ea typeface="Times New Roman" panose="02020603050405020304" pitchFamily="18" charset="0"/>
            </a:endParaRPr>
          </a:p>
          <a:p>
            <a:pPr algn="just">
              <a:spcAft>
                <a:spcPts val="0"/>
              </a:spcAft>
            </a:pPr>
            <a:r>
              <a:rPr lang="vi-VN" sz="2800" dirty="0">
                <a:latin typeface="Times New Roman" panose="02020603050405020304" pitchFamily="18" charset="0"/>
                <a:ea typeface="Times New Roman" panose="02020603050405020304" pitchFamily="18" charset="0"/>
              </a:rPr>
              <a:t> </a:t>
            </a:r>
            <a:endParaRPr lang="vi-VN" sz="2400" dirty="0">
              <a:latin typeface="Times New Roman" panose="02020603050405020304" pitchFamily="18" charset="0"/>
              <a:ea typeface="Times New Roman" panose="02020603050405020304" pitchFamily="18" charset="0"/>
            </a:endParaRPr>
          </a:p>
          <a:p>
            <a:pPr algn="just">
              <a:spcAft>
                <a:spcPts val="0"/>
              </a:spcAft>
            </a:pPr>
            <a:r>
              <a:rPr lang="vi-VN" sz="2800" dirty="0">
                <a:latin typeface="Times New Roman" panose="02020603050405020304" pitchFamily="18" charset="0"/>
                <a:ea typeface="Times New Roman" panose="02020603050405020304" pitchFamily="18" charset="0"/>
              </a:rPr>
              <a:t>+&gt; Mô hình Linear Regression nhìn chung tốt hơn so với mô hình Decision Tree for Regression với mức MSE và R</a:t>
            </a:r>
            <a:r>
              <a:rPr lang="vi-VN" sz="2800" baseline="30000" dirty="0">
                <a:latin typeface="Times New Roman" panose="02020603050405020304" pitchFamily="18" charset="0"/>
                <a:ea typeface="Times New Roman" panose="02020603050405020304" pitchFamily="18" charset="0"/>
              </a:rPr>
              <a:t>2 </a:t>
            </a:r>
            <a:r>
              <a:rPr lang="vi-VN" sz="2800" dirty="0">
                <a:latin typeface="Times New Roman" panose="02020603050405020304" pitchFamily="18" charset="0"/>
                <a:ea typeface="Times New Roman" panose="02020603050405020304" pitchFamily="18" charset="0"/>
              </a:rPr>
              <a:t>tốt hơn </a:t>
            </a:r>
            <a:endParaRPr lang="vi-VN" sz="2400" dirty="0">
              <a:latin typeface="Times New Roman" panose="02020603050405020304" pitchFamily="18" charset="0"/>
              <a:ea typeface="Times New Roman" panose="02020603050405020304" pitchFamily="18" charset="0"/>
            </a:endParaRPr>
          </a:p>
          <a:p>
            <a:pPr algn="just">
              <a:spcAft>
                <a:spcPts val="0"/>
              </a:spcAft>
            </a:pPr>
            <a:r>
              <a:rPr lang="vi-VN" sz="2800" dirty="0">
                <a:latin typeface="Times New Roman" panose="02020603050405020304" pitchFamily="18" charset="0"/>
                <a:ea typeface="Times New Roman" panose="02020603050405020304" pitchFamily="18" charset="0"/>
              </a:rPr>
              <a:t> </a:t>
            </a:r>
            <a:endParaRPr lang="vi-VN" sz="2400" dirty="0">
              <a:latin typeface="Times New Roman" panose="02020603050405020304" pitchFamily="18" charset="0"/>
              <a:ea typeface="Times New Roman" panose="02020603050405020304" pitchFamily="18" charset="0"/>
            </a:endParaRPr>
          </a:p>
          <a:p>
            <a:pPr algn="just">
              <a:spcAft>
                <a:spcPts val="0"/>
              </a:spcAft>
            </a:pPr>
            <a:r>
              <a:rPr lang="vi-VN" sz="2800" dirty="0">
                <a:latin typeface="Times New Roman" panose="02020603050405020304" pitchFamily="18" charset="0"/>
                <a:ea typeface="Times New Roman" panose="02020603050405020304" pitchFamily="18" charset="0"/>
              </a:rPr>
              <a:t>+&gt; Ta có thể hiểu chỉnh tham số, thu thập thêm dữ liệu hoặc sử dụng các phương pháp khác nhau để cải thiện độ chính xác cho mô hình</a:t>
            </a:r>
            <a:endParaRPr lang="vi-V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2046743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F6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ndParaRPr>
          </a:p>
        </p:txBody>
      </p:sp>
      <p:sp>
        <p:nvSpPr>
          <p:cNvPr id="4" name="矩形 259"/>
          <p:cNvSpPr>
            <a:spLocks noChangeArrowheads="1"/>
          </p:cNvSpPr>
          <p:nvPr/>
        </p:nvSpPr>
        <p:spPr bwMode="auto">
          <a:xfrm>
            <a:off x="567143" y="514666"/>
            <a:ext cx="594920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en-US" altLang="zh-CN" sz="9600" b="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THANKS</a:t>
            </a:r>
            <a:endParaRPr lang="zh-CN" altLang="en-US" sz="9600" b="1"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endParaRPr>
          </a:p>
        </p:txBody>
      </p:sp>
      <p:sp>
        <p:nvSpPr>
          <p:cNvPr id="5" name="矩形 259"/>
          <p:cNvSpPr>
            <a:spLocks noChangeArrowheads="1"/>
          </p:cNvSpPr>
          <p:nvPr/>
        </p:nvSpPr>
        <p:spPr bwMode="auto">
          <a:xfrm>
            <a:off x="602372" y="2070351"/>
            <a:ext cx="6481117"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000" dirty="0">
                <a:solidFill>
                  <a:schemeClr val="bg1">
                    <a:lumMod val="95000"/>
                  </a:schemeClr>
                </a:solidFill>
                <a:latin typeface="Montserrat" panose="00000500000000000000" pitchFamily="2" charset="0"/>
                <a:cs typeface="Arial" panose="020B0604020202020204" pitchFamily="34" charset="0"/>
              </a:rPr>
              <a:t> </a:t>
            </a:r>
            <a:r>
              <a:rPr lang="vi-VN" sz="1000" b="1" u="sng" dirty="0">
                <a:solidFill>
                  <a:schemeClr val="bg1">
                    <a:lumMod val="95000"/>
                  </a:schemeClr>
                </a:solidFill>
              </a:rPr>
              <a:t>TÀI LIỆU THAM KHẢO</a:t>
            </a:r>
            <a:endParaRPr lang="vi-VN" sz="1000" dirty="0">
              <a:solidFill>
                <a:schemeClr val="bg1">
                  <a:lumMod val="95000"/>
                </a:schemeClr>
              </a:solidFill>
            </a:endParaRPr>
          </a:p>
          <a:p>
            <a:pPr lvl="0">
              <a:buNone/>
            </a:pPr>
            <a:r>
              <a:rPr lang="vi-VN" sz="1400" dirty="0">
                <a:solidFill>
                  <a:schemeClr val="bg1">
                    <a:lumMod val="95000"/>
                  </a:schemeClr>
                </a:solidFill>
                <a:hlinkClick r:id="rId2">
                  <a:extLst>
                    <a:ext uri="{A12FA001-AC4F-418D-AE19-62706E023703}">
                      <ahyp:hlinkClr xmlns:ahyp="http://schemas.microsoft.com/office/drawing/2018/hyperlinkcolor" val="tx"/>
                    </a:ext>
                  </a:extLst>
                </a:hlinkClick>
              </a:rPr>
              <a:t>1. </a:t>
            </a:r>
            <a:r>
              <a:rPr lang="vi-VN" sz="1400" u="sng" dirty="0">
                <a:solidFill>
                  <a:schemeClr val="bg1">
                    <a:lumMod val="95000"/>
                  </a:schemeClr>
                </a:solidFill>
                <a:hlinkClick r:id="rId2">
                  <a:extLst>
                    <a:ext uri="{A12FA001-AC4F-418D-AE19-62706E023703}">
                      <ahyp:hlinkClr xmlns:ahyp="http://schemas.microsoft.com/office/drawing/2018/hyperlinkcolor" val="tx"/>
                    </a:ext>
                  </a:extLst>
                </a:hlinkClick>
              </a:rPr>
              <a:t>https://machinelearningcoban.com/2016/12/28/linearregression/</a:t>
            </a:r>
            <a:endParaRPr lang="vi-VN" sz="1400" dirty="0">
              <a:solidFill>
                <a:schemeClr val="bg1">
                  <a:lumMod val="95000"/>
                </a:schemeClr>
              </a:solidFill>
            </a:endParaRPr>
          </a:p>
          <a:p>
            <a:pPr lvl="0">
              <a:buNone/>
            </a:pPr>
            <a:r>
              <a:rPr lang="vi-VN" sz="1400" u="sng" dirty="0">
                <a:solidFill>
                  <a:schemeClr val="bg1">
                    <a:lumMod val="95000"/>
                  </a:schemeClr>
                </a:solidFill>
                <a:hlinkClick r:id="rId3">
                  <a:extLst>
                    <a:ext uri="{A12FA001-AC4F-418D-AE19-62706E023703}">
                      <ahyp:hlinkClr xmlns:ahyp="http://schemas.microsoft.com/office/drawing/2018/hyperlinkcolor" val="tx"/>
                    </a:ext>
                  </a:extLst>
                </a:hlinkClick>
              </a:rPr>
              <a:t>2. https://machinelearningcoban.com/2017/01/16/gradientdescent2/</a:t>
            </a:r>
            <a:endParaRPr lang="vi-VN" sz="1400" dirty="0">
              <a:solidFill>
                <a:schemeClr val="bg1">
                  <a:lumMod val="95000"/>
                </a:schemeClr>
              </a:solidFill>
            </a:endParaRPr>
          </a:p>
          <a:p>
            <a:pPr lvl="0">
              <a:buNone/>
            </a:pPr>
            <a:r>
              <a:rPr lang="vi-VN" sz="1400" u="sng" dirty="0">
                <a:solidFill>
                  <a:schemeClr val="bg1">
                    <a:lumMod val="95000"/>
                  </a:schemeClr>
                </a:solidFill>
                <a:hlinkClick r:id="rId4">
                  <a:extLst>
                    <a:ext uri="{A12FA001-AC4F-418D-AE19-62706E023703}">
                      <ahyp:hlinkClr xmlns:ahyp="http://schemas.microsoft.com/office/drawing/2018/hyperlinkcolor" val="tx"/>
                    </a:ext>
                  </a:extLst>
                </a:hlinkClick>
              </a:rPr>
              <a:t>3. https://seaborn.pydata.org/tutorial.html</a:t>
            </a:r>
            <a:endParaRPr lang="vi-VN" sz="1400" dirty="0">
              <a:solidFill>
                <a:schemeClr val="bg1">
                  <a:lumMod val="95000"/>
                </a:schemeClr>
              </a:solidFill>
            </a:endParaRPr>
          </a:p>
          <a:p>
            <a:pPr lvl="0">
              <a:buNone/>
            </a:pPr>
            <a:r>
              <a:rPr lang="vi-VN" sz="1400" u="sng" dirty="0">
                <a:solidFill>
                  <a:schemeClr val="bg1">
                    <a:lumMod val="95000"/>
                  </a:schemeClr>
                </a:solidFill>
                <a:hlinkClick r:id="rId5">
                  <a:extLst>
                    <a:ext uri="{A12FA001-AC4F-418D-AE19-62706E023703}">
                      <ahyp:hlinkClr xmlns:ahyp="http://schemas.microsoft.com/office/drawing/2018/hyperlinkcolor" val="tx"/>
                    </a:ext>
                  </a:extLst>
                </a:hlinkClick>
              </a:rPr>
              <a:t>4. https://matplotlib.org/stable/api/_as_gen/matplotlib.pyplot.plot.html</a:t>
            </a:r>
            <a:endParaRPr lang="vi-VN" sz="1400" dirty="0">
              <a:solidFill>
                <a:schemeClr val="bg1">
                  <a:lumMod val="95000"/>
                </a:schemeClr>
              </a:solidFill>
            </a:endParaRPr>
          </a:p>
          <a:p>
            <a:pPr lvl="0">
              <a:buNone/>
            </a:pPr>
            <a:r>
              <a:rPr lang="vi-VN" sz="1400" u="sng" dirty="0">
                <a:solidFill>
                  <a:schemeClr val="bg1">
                    <a:lumMod val="95000"/>
                  </a:schemeClr>
                </a:solidFill>
                <a:hlinkClick r:id="rId6">
                  <a:extLst>
                    <a:ext uri="{A12FA001-AC4F-418D-AE19-62706E023703}">
                      <ahyp:hlinkClr xmlns:ahyp="http://schemas.microsoft.com/office/drawing/2018/hyperlinkcolor" val="tx"/>
                    </a:ext>
                  </a:extLst>
                </a:hlinkClick>
              </a:rPr>
              <a:t>5. https://machinelearningcoban.com/2018/01/14/id3/</a:t>
            </a:r>
            <a:endParaRPr lang="vi-VN" sz="1400" dirty="0">
              <a:solidFill>
                <a:schemeClr val="bg1">
                  <a:lumMod val="95000"/>
                </a:schemeClr>
              </a:solidFill>
            </a:endParaRPr>
          </a:p>
          <a:p>
            <a:pPr lvl="0">
              <a:buNone/>
            </a:pPr>
            <a:r>
              <a:rPr lang="vi-VN" sz="1400" u="sng" dirty="0">
                <a:solidFill>
                  <a:schemeClr val="bg1">
                    <a:lumMod val="95000"/>
                  </a:schemeClr>
                </a:solidFill>
                <a:hlinkClick r:id="rId7">
                  <a:extLst>
                    <a:ext uri="{A12FA001-AC4F-418D-AE19-62706E023703}">
                      <ahyp:hlinkClr xmlns:ahyp="http://schemas.microsoft.com/office/drawing/2018/hyperlinkcolor" val="tx"/>
                    </a:ext>
                  </a:extLst>
                </a:hlinkClick>
              </a:rPr>
              <a:t>6. https://scikit-learn.org/1.5/auto_examples/tree/plot_tree_regression.html</a:t>
            </a:r>
            <a:endParaRPr lang="vi-VN" sz="1400" dirty="0">
              <a:solidFill>
                <a:schemeClr val="bg1">
                  <a:lumMod val="95000"/>
                </a:schemeClr>
              </a:solidFill>
            </a:endParaRPr>
          </a:p>
          <a:p>
            <a:pPr lvl="0">
              <a:buNone/>
            </a:pPr>
            <a:r>
              <a:rPr lang="vi-VN" sz="1400" dirty="0">
                <a:solidFill>
                  <a:schemeClr val="bg1">
                    <a:lumMod val="95000"/>
                  </a:schemeClr>
                </a:solidFill>
              </a:rPr>
              <a:t>7. </a:t>
            </a:r>
            <a:r>
              <a:rPr lang="vi-VN" sz="1400" u="sng" dirty="0">
                <a:solidFill>
                  <a:schemeClr val="bg1">
                    <a:lumMod val="95000"/>
                  </a:schemeClr>
                </a:solidFill>
              </a:rPr>
              <a:t>https://openscience.vn/chi-tiet-du-lieu/bo-du-lieu-du-doan-nang-suat-cay-trong-11369</a:t>
            </a:r>
          </a:p>
          <a:p>
            <a:pPr lvl="0">
              <a:buNone/>
            </a:pPr>
            <a:r>
              <a:rPr lang="vi-VN" sz="1400" dirty="0">
                <a:solidFill>
                  <a:schemeClr val="bg1">
                    <a:lumMod val="95000"/>
                  </a:schemeClr>
                </a:solidFill>
              </a:rPr>
              <a:t>8. "Machine Learning Yearning" - Andrew Ng</a:t>
            </a:r>
          </a:p>
          <a:p>
            <a:pPr lvl="0">
              <a:buNone/>
            </a:pPr>
            <a:r>
              <a:rPr lang="vi-VN" sz="1400" dirty="0">
                <a:solidFill>
                  <a:schemeClr val="bg1">
                    <a:lumMod val="95000"/>
                  </a:schemeClr>
                </a:solidFill>
              </a:rPr>
              <a:t>9. "Hands-On Machine Learning with Scikit-Learn, Keras, and TensorFlow" - Aurélien Géron </a:t>
            </a:r>
          </a:p>
          <a:p>
            <a:pPr lvl="0">
              <a:buNone/>
            </a:pPr>
            <a:r>
              <a:rPr lang="vi-VN" sz="1400" dirty="0">
                <a:solidFill>
                  <a:schemeClr val="bg1">
                    <a:lumMod val="95000"/>
                  </a:schemeClr>
                </a:solidFill>
              </a:rPr>
              <a:t>10. </a:t>
            </a:r>
            <a:r>
              <a:rPr lang="vi-VN" sz="1400" u="sng" dirty="0">
                <a:solidFill>
                  <a:schemeClr val="bg1">
                    <a:lumMod val="95000"/>
                  </a:schemeClr>
                </a:solidFill>
              </a:rPr>
              <a:t>https://scikit-learn.org/stable/</a:t>
            </a:r>
          </a:p>
          <a:p>
            <a:pPr>
              <a:buNone/>
            </a:pPr>
            <a:endParaRPr lang="zh-CN" altLang="en-US" sz="1000" dirty="0">
              <a:solidFill>
                <a:schemeClr val="bg1"/>
              </a:solidFill>
              <a:latin typeface="Montserrat" panose="00000500000000000000" pitchFamily="2" charset="0"/>
              <a:cs typeface="Arial" panose="020B0604020202020204" pitchFamily="34" charset="0"/>
            </a:endParaRPr>
          </a:p>
        </p:txBody>
      </p:sp>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3489" y="514666"/>
            <a:ext cx="4756021" cy="6858000"/>
          </a:xfrm>
          <a:prstGeom prst="rect">
            <a:avLst/>
          </a:prstGeom>
        </p:spPr>
      </p:pic>
      <p:sp>
        <p:nvSpPr>
          <p:cNvPr id="7" name="Rectangle: Rounded Corners 6">
            <a:extLst>
              <a:ext uri="{FF2B5EF4-FFF2-40B4-BE49-F238E27FC236}">
                <a16:creationId xmlns:a16="http://schemas.microsoft.com/office/drawing/2014/main" id="{E9445EFB-15F9-481A-8467-4D8B6BAD13E4}"/>
              </a:ext>
            </a:extLst>
          </p:cNvPr>
          <p:cNvSpPr/>
          <p:nvPr/>
        </p:nvSpPr>
        <p:spPr>
          <a:xfrm>
            <a:off x="8360229" y="1988457"/>
            <a:ext cx="2191657" cy="1727200"/>
          </a:xfrm>
          <a:prstGeom prst="roundRect">
            <a:avLst/>
          </a:prstGeom>
          <a:solidFill>
            <a:srgbClr val="1F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84966138-4E72-4F8B-BEED-2413B6AF64BC}"/>
              </a:ext>
            </a:extLst>
          </p:cNvPr>
          <p:cNvSpPr txBox="1"/>
          <p:nvPr/>
        </p:nvSpPr>
        <p:spPr>
          <a:xfrm>
            <a:off x="8534400" y="2313448"/>
            <a:ext cx="1843314" cy="1077218"/>
          </a:xfrm>
          <a:prstGeom prst="rect">
            <a:avLst/>
          </a:prstGeom>
          <a:noFill/>
        </p:spPr>
        <p:txBody>
          <a:bodyPr wrap="square" rtlCol="0">
            <a:spAutoFit/>
          </a:bodyPr>
          <a:lstStyle/>
          <a:p>
            <a:pPr algn="ctr"/>
            <a:r>
              <a:rPr lang="vi-VN" sz="3200" dirty="0">
                <a:solidFill>
                  <a:schemeClr val="bg1">
                    <a:lumMod val="85000"/>
                  </a:schemeClr>
                </a:solidFill>
                <a:latin typeface="Bahnschrift Light" panose="020B0502040204020203" pitchFamily="34" charset="0"/>
              </a:rPr>
              <a:t>Machine Learning</a:t>
            </a: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393183" y="267086"/>
            <a:ext cx="4593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QUY TRÌNH THỰC HIỆN</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499905" y="298329"/>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2</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pic>
        <p:nvPicPr>
          <p:cNvPr id="11" name="Picture 10" descr="5-buoc-machine-learning-workflow-1024x639-1">
            <a:extLst>
              <a:ext uri="{FF2B5EF4-FFF2-40B4-BE49-F238E27FC236}">
                <a16:creationId xmlns:a16="http://schemas.microsoft.com/office/drawing/2014/main" id="{A005C78E-BE32-4112-8BF9-EEEAE78C6E55}"/>
              </a:ext>
            </a:extLst>
          </p:cNvPr>
          <p:cNvPicPr/>
          <p:nvPr/>
        </p:nvPicPr>
        <p:blipFill>
          <a:blip r:embed="rId2"/>
          <a:stretch>
            <a:fillRect/>
          </a:stretch>
        </p:blipFill>
        <p:spPr>
          <a:xfrm>
            <a:off x="2729948" y="1093470"/>
            <a:ext cx="6732104" cy="2335530"/>
          </a:xfrm>
          <a:prstGeom prst="rect">
            <a:avLst/>
          </a:prstGeom>
        </p:spPr>
      </p:pic>
      <p:sp>
        <p:nvSpPr>
          <p:cNvPr id="3" name="Rectangle 2">
            <a:extLst>
              <a:ext uri="{FF2B5EF4-FFF2-40B4-BE49-F238E27FC236}">
                <a16:creationId xmlns:a16="http://schemas.microsoft.com/office/drawing/2014/main" id="{D02B7D6B-AAAB-4889-8CBD-50F962A402AA}"/>
              </a:ext>
            </a:extLst>
          </p:cNvPr>
          <p:cNvSpPr/>
          <p:nvPr/>
        </p:nvSpPr>
        <p:spPr>
          <a:xfrm>
            <a:off x="2014927" y="3561613"/>
            <a:ext cx="8574157" cy="3108543"/>
          </a:xfrm>
          <a:prstGeom prst="rect">
            <a:avLst/>
          </a:prstGeom>
        </p:spPr>
        <p:txBody>
          <a:bodyPr wrap="square">
            <a:spAutoFit/>
          </a:bodyPr>
          <a:lstStyle/>
          <a:p>
            <a:pPr>
              <a:spcAft>
                <a:spcPts val="0"/>
              </a:spcAft>
            </a:pPr>
            <a:r>
              <a:rPr lang="vi-VN" sz="2800" i="1" dirty="0">
                <a:latin typeface="Times New Roman" panose="02020603050405020304" pitchFamily="18" charset="0"/>
                <a:ea typeface="Times New Roman" panose="02020603050405020304" pitchFamily="18" charset="0"/>
              </a:rPr>
              <a:t>Quy trình xây dựng mô hình học máy gồm 6 bước:</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1: Thu thập các dữ liệu để tạo ra 1 bộ dữ liệu</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2: Tiền xử lý, làm sạch tập dữ liệu</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3: Xây dựng và huấn luyện mô hình</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4: Đánh giá mô hình</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5: Hiệu chỉnh các tham số của mô hình</a:t>
            </a:r>
          </a:p>
          <a:p>
            <a:pPr marL="457200" indent="457200">
              <a:spcAft>
                <a:spcPts val="0"/>
              </a:spcAft>
            </a:pPr>
            <a:r>
              <a:rPr lang="vi-VN" sz="2800" dirty="0">
                <a:latin typeface="Times New Roman" panose="02020603050405020304" pitchFamily="18" charset="0"/>
                <a:ea typeface="Times New Roman" panose="02020603050405020304" pitchFamily="18" charset="0"/>
              </a:rPr>
              <a:t>Bước 6: Triển khai mô hình</a:t>
            </a:r>
            <a:endParaRPr lang="vi-V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960475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02182" y="340458"/>
            <a:ext cx="4593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PHÂN TÍCH DỮ LIỆU THÔ</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08904"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pic>
        <p:nvPicPr>
          <p:cNvPr id="11" name="Picture 10">
            <a:extLst>
              <a:ext uri="{FF2B5EF4-FFF2-40B4-BE49-F238E27FC236}">
                <a16:creationId xmlns:a16="http://schemas.microsoft.com/office/drawing/2014/main" id="{7AF8DC8D-538D-428C-8372-52A893408459}"/>
              </a:ext>
            </a:extLst>
          </p:cNvPr>
          <p:cNvPicPr/>
          <p:nvPr/>
        </p:nvPicPr>
        <p:blipFill>
          <a:blip r:embed="rId2"/>
          <a:stretch>
            <a:fillRect/>
          </a:stretch>
        </p:blipFill>
        <p:spPr>
          <a:xfrm>
            <a:off x="881269" y="925590"/>
            <a:ext cx="10429460" cy="4773202"/>
          </a:xfrm>
          <a:prstGeom prst="rect">
            <a:avLst/>
          </a:prstGeom>
          <a:noFill/>
          <a:ln>
            <a:noFill/>
          </a:ln>
        </p:spPr>
      </p:pic>
      <p:sp>
        <p:nvSpPr>
          <p:cNvPr id="3" name="Rectangle 2">
            <a:extLst>
              <a:ext uri="{FF2B5EF4-FFF2-40B4-BE49-F238E27FC236}">
                <a16:creationId xmlns:a16="http://schemas.microsoft.com/office/drawing/2014/main" id="{C7FABEE0-C23D-44E2-944A-624500EAB413}"/>
              </a:ext>
            </a:extLst>
          </p:cNvPr>
          <p:cNvSpPr/>
          <p:nvPr/>
        </p:nvSpPr>
        <p:spPr>
          <a:xfrm>
            <a:off x="3961013" y="5698792"/>
            <a:ext cx="3722494" cy="369332"/>
          </a:xfrm>
          <a:prstGeom prst="rect">
            <a:avLst/>
          </a:prstGeom>
        </p:spPr>
        <p:txBody>
          <a:bodyPr wrap="none">
            <a:spAutoFit/>
          </a:bodyPr>
          <a:lstStyle/>
          <a:p>
            <a:pPr indent="457200" algn="ctr">
              <a:spcAft>
                <a:spcPts val="0"/>
              </a:spcAft>
            </a:pPr>
            <a:r>
              <a:rPr lang="vi-VN" i="1" dirty="0">
                <a:latin typeface="Times New Roman" panose="02020603050405020304" pitchFamily="18" charset="0"/>
                <a:ea typeface="Times New Roman" panose="02020603050405020304" pitchFamily="18" charset="0"/>
              </a:rPr>
              <a:t>Hình 1.1: Sau khi đọc dữ liệu thô</a:t>
            </a:r>
            <a:endParaRPr lang="vi-VN" sz="16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E236691A-B000-46F5-8BCC-46C9DD0D35F2}"/>
              </a:ext>
            </a:extLst>
          </p:cNvPr>
          <p:cNvSpPr/>
          <p:nvPr/>
        </p:nvSpPr>
        <p:spPr>
          <a:xfrm>
            <a:off x="2405268" y="6068124"/>
            <a:ext cx="7381461" cy="369332"/>
          </a:xfrm>
          <a:prstGeom prst="rect">
            <a:avLst/>
          </a:prstGeom>
        </p:spPr>
        <p:txBody>
          <a:bodyPr wrap="square">
            <a:spAutoFit/>
          </a:bodyPr>
          <a:lstStyle/>
          <a:p>
            <a:pPr>
              <a:spcAft>
                <a:spcPts val="0"/>
              </a:spcAft>
            </a:pPr>
            <a:r>
              <a:rPr lang="vi-VN" dirty="0">
                <a:latin typeface="Times New Roman" panose="02020603050405020304" pitchFamily="18" charset="0"/>
                <a:ea typeface="Times New Roman" panose="02020603050405020304" pitchFamily="18" charset="0"/>
              </a:rPr>
              <a:t>- Sau khi hiển thị dữ liệu thô thì ta thấy: bộ dữ liệu gồm có 999 dòng và 10 cột</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300792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02182" y="340458"/>
            <a:ext cx="45938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PHÂN TÍCH DỮ LIỆU THÔ</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08904"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latin typeface="Montserrat" panose="00000500000000000000" pitchFamily="2" charset="0"/>
                  <a:cs typeface="Arial" panose="020B0604020202020204" pitchFamily="34" charset="0"/>
                </a:rPr>
                <a:t>3</a:t>
              </a:r>
              <a:endParaRPr lang="zh-CN" altLang="en-US" sz="2800" dirty="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graphicFrame>
        <p:nvGraphicFramePr>
          <p:cNvPr id="8" name="Table 7">
            <a:extLst>
              <a:ext uri="{FF2B5EF4-FFF2-40B4-BE49-F238E27FC236}">
                <a16:creationId xmlns:a16="http://schemas.microsoft.com/office/drawing/2014/main" id="{382C59FE-56F0-43B1-A25E-C20EEEA47FD6}"/>
              </a:ext>
            </a:extLst>
          </p:cNvPr>
          <p:cNvGraphicFramePr>
            <a:graphicFrameLocks noGrp="1"/>
          </p:cNvGraphicFramePr>
          <p:nvPr>
            <p:extLst>
              <p:ext uri="{D42A27DB-BD31-4B8C-83A1-F6EECF244321}">
                <p14:modId xmlns:p14="http://schemas.microsoft.com/office/powerpoint/2010/main" val="4134998252"/>
              </p:ext>
            </p:extLst>
          </p:nvPr>
        </p:nvGraphicFramePr>
        <p:xfrm>
          <a:off x="778972" y="1196873"/>
          <a:ext cx="10670906" cy="5639496"/>
        </p:xfrm>
        <a:graphic>
          <a:graphicData uri="http://schemas.openxmlformats.org/drawingml/2006/table">
            <a:tbl>
              <a:tblPr firstRow="1" firstCol="1" bandRow="1">
                <a:tableStyleId>{5C22544A-7EE6-4342-B048-85BDC9FD1C3A}</a:tableStyleId>
              </a:tblPr>
              <a:tblGrid>
                <a:gridCol w="961819">
                  <a:extLst>
                    <a:ext uri="{9D8B030D-6E8A-4147-A177-3AD203B41FA5}">
                      <a16:colId xmlns:a16="http://schemas.microsoft.com/office/drawing/2014/main" val="640412201"/>
                    </a:ext>
                  </a:extLst>
                </a:gridCol>
                <a:gridCol w="3117859">
                  <a:extLst>
                    <a:ext uri="{9D8B030D-6E8A-4147-A177-3AD203B41FA5}">
                      <a16:colId xmlns:a16="http://schemas.microsoft.com/office/drawing/2014/main" val="4106022077"/>
                    </a:ext>
                  </a:extLst>
                </a:gridCol>
                <a:gridCol w="6591228">
                  <a:extLst>
                    <a:ext uri="{9D8B030D-6E8A-4147-A177-3AD203B41FA5}">
                      <a16:colId xmlns:a16="http://schemas.microsoft.com/office/drawing/2014/main" val="593517628"/>
                    </a:ext>
                  </a:extLst>
                </a:gridCol>
              </a:tblGrid>
              <a:tr h="278803">
                <a:tc>
                  <a:txBody>
                    <a:bodyPr/>
                    <a:lstStyle/>
                    <a:p>
                      <a:pPr indent="132715" algn="ctr">
                        <a:spcAft>
                          <a:spcPts val="0"/>
                        </a:spcAft>
                        <a:tabLst>
                          <a:tab pos="533400" algn="l"/>
                        </a:tabLst>
                      </a:pPr>
                      <a:r>
                        <a:rPr lang="vi-VN" sz="1600">
                          <a:effectLst/>
                        </a:rPr>
                        <a:t>STT</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R="55880" algn="ctr">
                        <a:spcAft>
                          <a:spcPts val="0"/>
                        </a:spcAft>
                      </a:pPr>
                      <a:r>
                        <a:rPr lang="vi-VN" sz="1600">
                          <a:effectLst/>
                        </a:rPr>
                        <a:t>Thuộc tính</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lgn="ctr">
                        <a:spcAft>
                          <a:spcPts val="0"/>
                        </a:spcAft>
                      </a:pPr>
                      <a:r>
                        <a:rPr lang="vi-VN" sz="1600">
                          <a:effectLst/>
                        </a:rPr>
                        <a:t>Ý nghĩa thuộc tính</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88832112"/>
                  </a:ext>
                </a:extLst>
              </a:tr>
              <a:tr h="557605">
                <a:tc>
                  <a:txBody>
                    <a:bodyPr/>
                    <a:lstStyle/>
                    <a:p>
                      <a:pPr marR="101600" indent="142240" algn="ctr">
                        <a:spcAft>
                          <a:spcPts val="0"/>
                        </a:spcAft>
                        <a:tabLst>
                          <a:tab pos="533400" algn="l"/>
                        </a:tabLst>
                      </a:pPr>
                      <a:r>
                        <a:rPr lang="vi-VN" sz="1600">
                          <a:effectLst/>
                        </a:rPr>
                        <a:t>1</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Region</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dirty="0">
                          <a:effectLst/>
                        </a:rPr>
                        <a:t>- Vùng trồng cây: North (phía bắc), South (phía nam), East (phía đông), West (phía tây)</a:t>
                      </a:r>
                      <a:endParaRPr lang="vi-VN" sz="16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641670535"/>
                  </a:ext>
                </a:extLst>
              </a:tr>
              <a:tr h="848918">
                <a:tc>
                  <a:txBody>
                    <a:bodyPr/>
                    <a:lstStyle/>
                    <a:p>
                      <a:pPr marR="101600" indent="142240" algn="ctr">
                        <a:spcAft>
                          <a:spcPts val="0"/>
                        </a:spcAft>
                        <a:tabLst>
                          <a:tab pos="533400" algn="l"/>
                        </a:tabLst>
                      </a:pPr>
                      <a:r>
                        <a:rPr lang="vi-VN" sz="1600">
                          <a:effectLst/>
                        </a:rPr>
                        <a:t>2</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Soil_Type</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dirty="0">
                          <a:effectLst/>
                        </a:rPr>
                        <a:t>- Loại đất trồng: Sandy (Cát), Clay (Đất sét), Loam (Đất thịt),  Silt (Bùn), Peaty (Than bùn), </a:t>
                      </a:r>
                    </a:p>
                    <a:p>
                      <a:pPr marL="138430">
                        <a:spcAft>
                          <a:spcPts val="0"/>
                        </a:spcAft>
                      </a:pPr>
                      <a:r>
                        <a:rPr lang="vi-VN" sz="1600" dirty="0">
                          <a:effectLst/>
                        </a:rPr>
                        <a:t>Chalky (Phấn)</a:t>
                      </a:r>
                      <a:endParaRPr lang="vi-VN" sz="16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771410892"/>
                  </a:ext>
                </a:extLst>
              </a:tr>
              <a:tr h="860534">
                <a:tc>
                  <a:txBody>
                    <a:bodyPr/>
                    <a:lstStyle/>
                    <a:p>
                      <a:pPr marR="101600" indent="142240" algn="ctr">
                        <a:spcAft>
                          <a:spcPts val="0"/>
                        </a:spcAft>
                        <a:tabLst>
                          <a:tab pos="533400" algn="l"/>
                        </a:tabLst>
                      </a:pPr>
                      <a:r>
                        <a:rPr lang="vi-VN" sz="1600">
                          <a:effectLst/>
                        </a:rPr>
                        <a:t>3</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Crop</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a:effectLst/>
                        </a:rPr>
                        <a:t>- Loại cây trồng: Cotton (Bông), Rice (Gạo), Barley (Lúa mạch), Soybean (Đậu nành), Wheat (Lúa mì), Maize (Ngô)</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872714829"/>
                  </a:ext>
                </a:extLst>
              </a:tr>
              <a:tr h="313653">
                <a:tc>
                  <a:txBody>
                    <a:bodyPr/>
                    <a:lstStyle/>
                    <a:p>
                      <a:pPr marR="101600" indent="142240" algn="ctr">
                        <a:spcAft>
                          <a:spcPts val="0"/>
                        </a:spcAft>
                        <a:tabLst>
                          <a:tab pos="533400" algn="l"/>
                        </a:tabLst>
                      </a:pPr>
                      <a:r>
                        <a:rPr lang="vi-VN" sz="1600">
                          <a:effectLst/>
                        </a:rPr>
                        <a:t>4</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Rainfall_mm</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dirty="0">
                          <a:effectLst/>
                        </a:rPr>
                        <a:t>Lượng mưa (mm)</a:t>
                      </a:r>
                      <a:endParaRPr lang="vi-VN" sz="16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90486332"/>
                  </a:ext>
                </a:extLst>
              </a:tr>
              <a:tr h="313653">
                <a:tc>
                  <a:txBody>
                    <a:bodyPr/>
                    <a:lstStyle/>
                    <a:p>
                      <a:pPr marR="101600" indent="142240" algn="ctr">
                        <a:spcAft>
                          <a:spcPts val="0"/>
                        </a:spcAft>
                        <a:tabLst>
                          <a:tab pos="533400" algn="l"/>
                        </a:tabLst>
                      </a:pPr>
                      <a:r>
                        <a:rPr lang="vi-VN" sz="1600">
                          <a:effectLst/>
                        </a:rPr>
                        <a:t>5</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Temperature_Celsius</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a:effectLst/>
                        </a:rPr>
                        <a:t>Nhiệt độ (độ C)</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469711927"/>
                  </a:ext>
                </a:extLst>
              </a:tr>
              <a:tr h="536159">
                <a:tc>
                  <a:txBody>
                    <a:bodyPr/>
                    <a:lstStyle/>
                    <a:p>
                      <a:pPr marR="101600" indent="142240" algn="ctr">
                        <a:spcAft>
                          <a:spcPts val="0"/>
                        </a:spcAft>
                        <a:tabLst>
                          <a:tab pos="533400" algn="l"/>
                        </a:tabLst>
                      </a:pPr>
                      <a:r>
                        <a:rPr lang="vi-VN" sz="1600">
                          <a:effectLst/>
                        </a:rPr>
                        <a:t>6</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Fertilizer_Used</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a:effectLst/>
                        </a:rPr>
                        <a:t>- Có sử dụng phân bón cho cây: True (Có), False (Không)</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812723156"/>
                  </a:ext>
                </a:extLst>
              </a:tr>
              <a:tr h="557605">
                <a:tc>
                  <a:txBody>
                    <a:bodyPr/>
                    <a:lstStyle/>
                    <a:p>
                      <a:pPr marR="101600" indent="142240" algn="ctr">
                        <a:spcAft>
                          <a:spcPts val="0"/>
                        </a:spcAft>
                        <a:tabLst>
                          <a:tab pos="533400" algn="l"/>
                        </a:tabLst>
                      </a:pPr>
                      <a:r>
                        <a:rPr lang="vi-VN" sz="1600">
                          <a:effectLst/>
                        </a:rPr>
                        <a:t>7</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Irrigation Used</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a:effectLst/>
                        </a:rPr>
                        <a:t>- Có hay tưới tiêu cho cây: True (Có), False (Không)</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226793516"/>
                  </a:ext>
                </a:extLst>
              </a:tr>
              <a:tr h="514712">
                <a:tc>
                  <a:txBody>
                    <a:bodyPr/>
                    <a:lstStyle/>
                    <a:p>
                      <a:pPr marR="101600" indent="142240" algn="ctr">
                        <a:spcAft>
                          <a:spcPts val="0"/>
                        </a:spcAft>
                        <a:tabLst>
                          <a:tab pos="533400" algn="l"/>
                        </a:tabLst>
                      </a:pPr>
                      <a:r>
                        <a:rPr lang="vi-VN" sz="1600">
                          <a:effectLst/>
                        </a:rPr>
                        <a:t>8</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Weather_Condition</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r>
                        <a:rPr lang="vi-VN" sz="1600" dirty="0">
                          <a:effectLst/>
                        </a:rPr>
                        <a:t>- Điều kiện thời tiết: Cloudy(Có mây), Rainy (Mưa),</a:t>
                      </a:r>
                      <a:r>
                        <a:rPr lang="en-US" sz="1600" dirty="0">
                          <a:effectLst/>
                        </a:rPr>
                        <a:t>Sunny</a:t>
                      </a:r>
                      <a:r>
                        <a:rPr lang="vi-VN" sz="1600" dirty="0">
                          <a:effectLst/>
                        </a:rPr>
                        <a:t> (Nắng)</a:t>
                      </a:r>
                      <a:endParaRPr lang="vi-VN" sz="1600" dirty="0">
                        <a:effectLst/>
                        <a:latin typeface="Times New Roman" panose="02020603050405020304" pitchFamily="18" charset="0"/>
                      </a:endParaRPr>
                    </a:p>
                  </a:txBody>
                  <a:tcPr marL="0" marR="0" marT="0" marB="0"/>
                </a:tc>
                <a:extLst>
                  <a:ext uri="{0D108BD9-81ED-4DB2-BD59-A6C34878D82A}">
                    <a16:rowId xmlns:a16="http://schemas.microsoft.com/office/drawing/2014/main" val="3535367808"/>
                  </a:ext>
                </a:extLst>
              </a:tr>
              <a:tr h="300249">
                <a:tc>
                  <a:txBody>
                    <a:bodyPr/>
                    <a:lstStyle/>
                    <a:p>
                      <a:pPr marR="101600" indent="142240" algn="ctr">
                        <a:spcAft>
                          <a:spcPts val="0"/>
                        </a:spcAft>
                        <a:tabLst>
                          <a:tab pos="533400" algn="l"/>
                        </a:tabLst>
                      </a:pPr>
                      <a:r>
                        <a:rPr lang="vi-VN" sz="1600">
                          <a:effectLst/>
                        </a:rPr>
                        <a:t>9</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Days_to_Harvest</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a:effectLst/>
                        </a:rPr>
                        <a:t>Ngày được thu hoạch</a:t>
                      </a:r>
                      <a:endParaRPr lang="vi-VN" sz="1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208417206"/>
                  </a:ext>
                </a:extLst>
              </a:tr>
              <a:tr h="557605">
                <a:tc>
                  <a:txBody>
                    <a:bodyPr/>
                    <a:lstStyle/>
                    <a:p>
                      <a:pPr marR="101600" indent="142240" algn="ctr">
                        <a:spcAft>
                          <a:spcPts val="0"/>
                        </a:spcAft>
                        <a:tabLst>
                          <a:tab pos="533400" algn="l"/>
                        </a:tabLst>
                      </a:pPr>
                      <a:r>
                        <a:rPr lang="vi-VN" sz="1600">
                          <a:effectLst/>
                        </a:rPr>
                        <a:t>10</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vi-VN" sz="1600">
                          <a:effectLst/>
                        </a:rPr>
                        <a:t>Yield_tons_per_hectare</a:t>
                      </a:r>
                      <a:endParaRPr lang="vi-VN" sz="1600">
                        <a:effectLst/>
                        <a:latin typeface="Times New Roman" panose="02020603050405020304" pitchFamily="18" charset="0"/>
                        <a:ea typeface="Times New Roman" panose="02020603050405020304" pitchFamily="18" charset="0"/>
                      </a:endParaRPr>
                    </a:p>
                  </a:txBody>
                  <a:tcPr marL="0" marR="0" marT="0" marB="0"/>
                </a:tc>
                <a:tc>
                  <a:txBody>
                    <a:bodyPr/>
                    <a:lstStyle/>
                    <a:p>
                      <a:pPr marL="138430">
                        <a:spcAft>
                          <a:spcPts val="0"/>
                        </a:spcAft>
                      </a:pPr>
                      <a:r>
                        <a:rPr lang="vi-VN" sz="1600" dirty="0">
                          <a:effectLst/>
                        </a:rPr>
                        <a:t>Sản lượng lượng thu hoạch (tấn/hecta)</a:t>
                      </a:r>
                      <a:endParaRPr lang="vi-VN" sz="16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662310747"/>
                  </a:ext>
                </a:extLst>
              </a:tr>
            </a:tbl>
          </a:graphicData>
        </a:graphic>
      </p:graphicFrame>
      <p:sp>
        <p:nvSpPr>
          <p:cNvPr id="9" name="Rectangle 1">
            <a:extLst>
              <a:ext uri="{FF2B5EF4-FFF2-40B4-BE49-F238E27FC236}">
                <a16:creationId xmlns:a16="http://schemas.microsoft.com/office/drawing/2014/main" id="{521A4D3F-1253-4A01-A700-5588664088B1}"/>
              </a:ext>
            </a:extLst>
          </p:cNvPr>
          <p:cNvSpPr>
            <a:spLocks noChangeArrowheads="1"/>
          </p:cNvSpPr>
          <p:nvPr/>
        </p:nvSpPr>
        <p:spPr bwMode="auto">
          <a:xfrm>
            <a:off x="4955257" y="820963"/>
            <a:ext cx="2828965" cy="3539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indent="142875" eaLnBrk="0" fontAlgn="base" hangingPunct="0">
              <a:spcBef>
                <a:spcPct val="0"/>
              </a:spcBef>
              <a:spcAft>
                <a:spcPct val="0"/>
              </a:spcAft>
              <a:tabLst>
                <a:tab pos="533400" algn="l"/>
              </a:tabLst>
              <a:defRPr>
                <a:solidFill>
                  <a:schemeClr val="tx1"/>
                </a:solidFill>
                <a:latin typeface="Arial" panose="020B0604020202020204" pitchFamily="34" charset="0"/>
              </a:defRPr>
            </a:lvl1pPr>
            <a:lvl2pPr eaLnBrk="0" fontAlgn="base" hangingPunct="0">
              <a:spcBef>
                <a:spcPct val="0"/>
              </a:spcBef>
              <a:spcAft>
                <a:spcPct val="0"/>
              </a:spcAft>
              <a:tabLst>
                <a:tab pos="533400" algn="l"/>
              </a:tabLst>
              <a:defRPr>
                <a:solidFill>
                  <a:schemeClr val="tx1"/>
                </a:solidFill>
                <a:latin typeface="Arial" panose="020B0604020202020204" pitchFamily="34" charset="0"/>
              </a:defRPr>
            </a:lvl2pPr>
            <a:lvl3pPr eaLnBrk="0" fontAlgn="base" hangingPunct="0">
              <a:spcBef>
                <a:spcPct val="0"/>
              </a:spcBef>
              <a:spcAft>
                <a:spcPct val="0"/>
              </a:spcAft>
              <a:tabLst>
                <a:tab pos="533400" algn="l"/>
              </a:tabLst>
              <a:defRPr>
                <a:solidFill>
                  <a:schemeClr val="tx1"/>
                </a:solidFill>
                <a:latin typeface="Arial" panose="020B0604020202020204" pitchFamily="34" charset="0"/>
              </a:defRPr>
            </a:lvl3pPr>
            <a:lvl4pPr eaLnBrk="0" fontAlgn="base" hangingPunct="0">
              <a:spcBef>
                <a:spcPct val="0"/>
              </a:spcBef>
              <a:spcAft>
                <a:spcPct val="0"/>
              </a:spcAft>
              <a:tabLst>
                <a:tab pos="533400" algn="l"/>
              </a:tabLst>
              <a:defRPr>
                <a:solidFill>
                  <a:schemeClr val="tx1"/>
                </a:solidFill>
                <a:latin typeface="Arial" panose="020B0604020202020204" pitchFamily="34" charset="0"/>
              </a:defRPr>
            </a:lvl4pPr>
            <a:lvl5pPr eaLnBrk="0" fontAlgn="base" hangingPunct="0">
              <a:spcBef>
                <a:spcPct val="0"/>
              </a:spcBef>
              <a:spcAft>
                <a:spcPct val="0"/>
              </a:spcAft>
              <a:tabLst>
                <a:tab pos="533400" algn="l"/>
              </a:tabLst>
              <a:defRPr>
                <a:solidFill>
                  <a:schemeClr val="tx1"/>
                </a:solidFill>
                <a:latin typeface="Arial" panose="020B0604020202020204" pitchFamily="34" charset="0"/>
              </a:defRPr>
            </a:lvl5pPr>
            <a:lvl6pPr eaLnBrk="0" fontAlgn="base" hangingPunct="0">
              <a:spcBef>
                <a:spcPct val="0"/>
              </a:spcBef>
              <a:spcAft>
                <a:spcPct val="0"/>
              </a:spcAft>
              <a:tabLst>
                <a:tab pos="533400" algn="l"/>
              </a:tabLst>
              <a:defRPr>
                <a:solidFill>
                  <a:schemeClr val="tx1"/>
                </a:solidFill>
                <a:latin typeface="Arial" panose="020B0604020202020204" pitchFamily="34" charset="0"/>
              </a:defRPr>
            </a:lvl6pPr>
            <a:lvl7pPr eaLnBrk="0" fontAlgn="base" hangingPunct="0">
              <a:spcBef>
                <a:spcPct val="0"/>
              </a:spcBef>
              <a:spcAft>
                <a:spcPct val="0"/>
              </a:spcAft>
              <a:tabLst>
                <a:tab pos="533400" algn="l"/>
              </a:tabLst>
              <a:defRPr>
                <a:solidFill>
                  <a:schemeClr val="tx1"/>
                </a:solidFill>
                <a:latin typeface="Arial" panose="020B0604020202020204" pitchFamily="34" charset="0"/>
              </a:defRPr>
            </a:lvl7pPr>
            <a:lvl8pPr eaLnBrk="0" fontAlgn="base" hangingPunct="0">
              <a:spcBef>
                <a:spcPct val="0"/>
              </a:spcBef>
              <a:spcAft>
                <a:spcPct val="0"/>
              </a:spcAft>
              <a:tabLst>
                <a:tab pos="533400" algn="l"/>
              </a:tabLst>
              <a:defRPr>
                <a:solidFill>
                  <a:schemeClr val="tx1"/>
                </a:solidFill>
                <a:latin typeface="Arial" panose="020B0604020202020204" pitchFamily="34" charset="0"/>
              </a:defRPr>
            </a:lvl8pPr>
            <a:lvl9pPr eaLnBrk="0" fontAlgn="base" hangingPunct="0">
              <a:spcBef>
                <a:spcPct val="0"/>
              </a:spcBef>
              <a:spcAft>
                <a:spcPct val="0"/>
              </a:spcAft>
              <a:tabLst>
                <a:tab pos="533400" algn="l"/>
              </a:tabLst>
              <a:defRPr>
                <a:solidFill>
                  <a:schemeClr val="tx1"/>
                </a:solidFill>
                <a:latin typeface="Arial" panose="020B0604020202020204" pitchFamily="34" charset="0"/>
              </a:defRPr>
            </a:lvl9pPr>
          </a:lstStyle>
          <a:p>
            <a:pPr marL="0" marR="0" lvl="0" indent="142875" algn="l" defTabSz="914400" rtl="0" eaLnBrk="0" fontAlgn="base" latinLnBrk="0" hangingPunct="0">
              <a:lnSpc>
                <a:spcPct val="100000"/>
              </a:lnSpc>
              <a:spcBef>
                <a:spcPct val="0"/>
              </a:spcBef>
              <a:spcAft>
                <a:spcPct val="0"/>
              </a:spcAft>
              <a:buClrTx/>
              <a:buSzTx/>
              <a:buFontTx/>
              <a:buNone/>
              <a:tabLst>
                <a:tab pos="533400" algn="l"/>
              </a:tabLst>
            </a:pPr>
            <a:r>
              <a:rPr kumimoji="0" lang="vi-VN" altLang="vi-VN" sz="2000" b="1" strike="noStrike" cap="none" normalizeH="0" baseline="0" dirty="0">
                <a:ln>
                  <a:noFill/>
                </a:ln>
                <a:solidFill>
                  <a:schemeClr val="tx1"/>
                </a:solidFill>
                <a:effectLst/>
                <a:latin typeface="+mj-lt"/>
                <a:ea typeface="Times New Roman" panose="02020603050405020304" pitchFamily="18" charset="0"/>
              </a:rPr>
              <a:t>Bảng các thuộc tính:</a:t>
            </a:r>
            <a:endParaRPr kumimoji="0" lang="vi-VN" altLang="vi-VN" sz="2000" b="1"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39609871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2"/>
          <p:cNvSpPr txBox="1"/>
          <p:nvPr/>
        </p:nvSpPr>
        <p:spPr>
          <a:xfrm>
            <a:off x="871389" y="1328497"/>
            <a:ext cx="5197128" cy="3578672"/>
          </a:xfrm>
          <a:prstGeom prst="rect">
            <a:avLst/>
          </a:prstGeom>
          <a:noFill/>
          <a:effectLst/>
        </p:spPr>
        <p:txBody>
          <a:bodyPr wrap="none" rtlCol="0">
            <a:spAutoFit/>
          </a:bodyPr>
          <a:lstStyle/>
          <a:p>
            <a:r>
              <a:rPr lang="en-US" altLang="zh-CN" sz="682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CHƯƠNG</a:t>
            </a:r>
            <a:r>
              <a:rPr lang="en-US" altLang="zh-CN" sz="2265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II</a:t>
            </a:r>
            <a:endParaRPr lang="zh-CN" altLang="en-US" sz="22655"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3" name="TextBox 38"/>
          <p:cNvSpPr txBox="1"/>
          <p:nvPr/>
        </p:nvSpPr>
        <p:spPr>
          <a:xfrm>
            <a:off x="6207257" y="1118105"/>
            <a:ext cx="5675123" cy="2862322"/>
          </a:xfrm>
          <a:prstGeom prst="rect">
            <a:avLst/>
          </a:prstGeom>
          <a:noFill/>
        </p:spPr>
        <p:txBody>
          <a:bodyPr wrap="square" rtlCol="0">
            <a:spAutoFit/>
          </a:bodyPr>
          <a:lstStyle/>
          <a:p>
            <a:pPr algn="ctr"/>
            <a:r>
              <a:rPr lang="en-US" altLang="zh-CN" sz="6000" b="1" dirty="0">
                <a:solidFill>
                  <a:srgbClr val="1F608B">
                    <a:lumMod val="60000"/>
                    <a:lumOff val="40000"/>
                  </a:srgbClr>
                </a:solidFill>
                <a:latin typeface="Montserrat" panose="00000500000000000000" pitchFamily="2" charset="0"/>
                <a:ea typeface="微软雅黑" panose="020B0503020204020204" pitchFamily="34" charset="-122"/>
                <a:sym typeface="Arial" panose="020B0604020202020204" pitchFamily="34" charset="0"/>
              </a:rPr>
              <a:t>QUY TRÌNH XÂY DỰNG MÔ HÌNH HỌC MÁY</a:t>
            </a:r>
          </a:p>
        </p:txBody>
      </p:sp>
      <p:sp>
        <p:nvSpPr>
          <p:cNvPr id="4" name="TextBox 39"/>
          <p:cNvSpPr txBox="1"/>
          <p:nvPr/>
        </p:nvSpPr>
        <p:spPr>
          <a:xfrm>
            <a:off x="6304161" y="4073770"/>
            <a:ext cx="2658065" cy="830997"/>
          </a:xfrm>
          <a:prstGeom prst="rect">
            <a:avLst/>
          </a:prstGeom>
          <a:noFill/>
        </p:spPr>
        <p:txBody>
          <a:bodyPr wrap="squar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1.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Tiền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xử</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lý</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và</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trực</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quan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hoá</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dữ</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liệu</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5" name="TextBox 40"/>
          <p:cNvSpPr txBox="1"/>
          <p:nvPr/>
        </p:nvSpPr>
        <p:spPr>
          <a:xfrm>
            <a:off x="9197870" y="4076720"/>
            <a:ext cx="2658065" cy="830997"/>
          </a:xfrm>
          <a:prstGeom prst="rect">
            <a:avLst/>
          </a:prstGeom>
          <a:noFill/>
        </p:spPr>
        <p:txBody>
          <a:bodyPr wrap="squar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2.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Xây</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dựng</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và</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huấn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luyện</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mô</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hình</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
        <p:nvSpPr>
          <p:cNvPr id="6" name="TextBox 11"/>
          <p:cNvSpPr txBox="1"/>
          <p:nvPr/>
        </p:nvSpPr>
        <p:spPr>
          <a:xfrm>
            <a:off x="7677300" y="5278230"/>
            <a:ext cx="2682145" cy="461665"/>
          </a:xfrm>
          <a:prstGeom prst="rect">
            <a:avLst/>
          </a:prstGeom>
          <a:noFill/>
        </p:spPr>
        <p:txBody>
          <a:bodyPr wrap="none" rtlCol="0">
            <a:spAutoFit/>
          </a:bodyPr>
          <a:lstStyle/>
          <a:p>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3.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Đánh</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giá</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mô</a:t>
            </a:r>
            <a:r>
              <a:rPr lang="en-US" altLang="zh-CN" sz="2400" dirty="0">
                <a:solidFill>
                  <a:srgbClr val="2980B9"/>
                </a:solidFill>
                <a:latin typeface="Montserrat" panose="00000500000000000000" pitchFamily="2" charset="0"/>
                <a:ea typeface="微软雅黑" panose="020B0503020204020204" pitchFamily="34" charset="-122"/>
                <a:sym typeface="Arial" panose="020B0604020202020204" pitchFamily="34" charset="0"/>
              </a:rPr>
              <a:t> </a:t>
            </a:r>
            <a:r>
              <a:rPr lang="en-US" altLang="zh-CN" sz="2400" dirty="0" err="1">
                <a:solidFill>
                  <a:srgbClr val="2980B9"/>
                </a:solidFill>
                <a:latin typeface="Montserrat" panose="00000500000000000000" pitchFamily="2" charset="0"/>
                <a:ea typeface="微软雅黑" panose="020B0503020204020204" pitchFamily="34" charset="-122"/>
                <a:sym typeface="Arial" panose="020B0604020202020204" pitchFamily="34" charset="0"/>
              </a:rPr>
              <a:t>hình</a:t>
            </a:r>
            <a:endParaRPr lang="zh-CN" altLang="en-US" sz="2400" dirty="0">
              <a:solidFill>
                <a:srgbClr val="2980B9"/>
              </a:solidFill>
              <a:latin typeface="Montserrat"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210664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par>
                          <p:cTn id="15" fill="hold">
                            <p:stCondLst>
                              <p:cond delay="23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8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1574428" y="340458"/>
            <a:ext cx="7415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dirty="0">
                <a:effectLst>
                  <a:outerShdw blurRad="38100" dist="38100" dir="2700000" algn="tl">
                    <a:srgbClr val="000000">
                      <a:alpha val="43137"/>
                    </a:srgbClr>
                  </a:outerShdw>
                </a:effectLst>
                <a:latin typeface="Montserrat" panose="00000500000000000000" pitchFamily="2" charset="0"/>
              </a:rPr>
              <a:t>TIỀN XỬ LÝ VÀ TRỰC QUAN HOÁ DỮ LIỆU</a:t>
            </a:r>
            <a:endParaRPr lang="id-ID" altLang="zh-CN" sz="3200" b="1" dirty="0">
              <a:effectLst>
                <a:outerShdw blurRad="38100" dist="38100" dir="2700000" algn="tl">
                  <a:srgbClr val="000000">
                    <a:alpha val="43137"/>
                  </a:srgbClr>
                </a:outerShdw>
              </a:effectLst>
              <a:latin typeface="Montserrat" panose="00000500000000000000" pitchFamily="2" charset="0"/>
            </a:endParaRPr>
          </a:p>
        </p:txBody>
      </p:sp>
      <p:grpSp>
        <p:nvGrpSpPr>
          <p:cNvPr id="4" name="组合 8"/>
          <p:cNvGrpSpPr/>
          <p:nvPr/>
        </p:nvGrpSpPr>
        <p:grpSpPr bwMode="auto">
          <a:xfrm>
            <a:off x="681150" y="371701"/>
            <a:ext cx="815975" cy="522287"/>
            <a:chOff x="4353620" y="864629"/>
            <a:chExt cx="742365" cy="476312"/>
          </a:xfrm>
        </p:grpSpPr>
        <p:sp>
          <p:nvSpPr>
            <p:cNvPr id="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ontserrat" panose="00000500000000000000" pitchFamily="2" charset="0"/>
              </a:endParaRPr>
            </a:p>
          </p:txBody>
        </p:sp>
        <p:sp>
          <p:nvSpPr>
            <p:cNvPr id="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Montserrat" panose="00000500000000000000" pitchFamily="2" charset="0"/>
                  <a:cs typeface="Arial" panose="020B0604020202020204" pitchFamily="34" charset="0"/>
                </a:rPr>
                <a:t>1</a:t>
              </a:r>
              <a:endParaRPr lang="zh-CN" altLang="en-US" sz="2800">
                <a:solidFill>
                  <a:schemeClr val="bg1"/>
                </a:solidFill>
                <a:latin typeface="Montserrat" panose="00000500000000000000" pitchFamily="2" charset="0"/>
                <a:cs typeface="Arial" panose="020B0604020202020204" pitchFamily="34" charset="0"/>
              </a:endParaRPr>
            </a:p>
          </p:txBody>
        </p:sp>
      </p:grpSp>
      <p:sp>
        <p:nvSpPr>
          <p:cNvPr id="37" name="Freeform 103"/>
          <p:cNvSpPr>
            <a:spLocks noEditPoints="1"/>
          </p:cNvSpPr>
          <p:nvPr/>
        </p:nvSpPr>
        <p:spPr bwMode="auto">
          <a:xfrm>
            <a:off x="1574428" y="2538746"/>
            <a:ext cx="440499" cy="64864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38" name="Freeform 105"/>
          <p:cNvSpPr>
            <a:spLocks noEditPoints="1"/>
          </p:cNvSpPr>
          <p:nvPr/>
        </p:nvSpPr>
        <p:spPr bwMode="auto">
          <a:xfrm>
            <a:off x="3690092" y="2611519"/>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4098D4">
                  <a:lumMod val="50000"/>
                </a:srgbClr>
              </a:solidFill>
              <a:effectLst/>
              <a:uLnTx/>
              <a:uFillTx/>
              <a:latin typeface="Montserrat" panose="00000500000000000000" pitchFamily="2" charset="0"/>
            </a:endParaRPr>
          </a:p>
        </p:txBody>
      </p:sp>
      <p:sp>
        <p:nvSpPr>
          <p:cNvPr id="39" name="Freeform 56"/>
          <p:cNvSpPr>
            <a:spLocks noEditPoints="1"/>
          </p:cNvSpPr>
          <p:nvPr/>
        </p:nvSpPr>
        <p:spPr bwMode="auto">
          <a:xfrm>
            <a:off x="5822260" y="2639911"/>
            <a:ext cx="547480" cy="54748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40" name="Freeform 6"/>
          <p:cNvSpPr>
            <a:spLocks noEditPoints="1"/>
          </p:cNvSpPr>
          <p:nvPr/>
        </p:nvSpPr>
        <p:spPr bwMode="auto">
          <a:xfrm>
            <a:off x="7977681" y="2652563"/>
            <a:ext cx="537960" cy="421012"/>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Montserrat" panose="00000500000000000000" pitchFamily="2" charset="0"/>
            </a:endParaRPr>
          </a:p>
        </p:txBody>
      </p:sp>
      <p:pic>
        <p:nvPicPr>
          <p:cNvPr id="2050" name="Picture 2">
            <a:extLst>
              <a:ext uri="{FF2B5EF4-FFF2-40B4-BE49-F238E27FC236}">
                <a16:creationId xmlns:a16="http://schemas.microsoft.com/office/drawing/2014/main" id="{682CFE5B-7B96-468A-BB90-06529B2BD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543" y="1290971"/>
            <a:ext cx="9936422"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
            <a:extLst>
              <a:ext uri="{FF2B5EF4-FFF2-40B4-BE49-F238E27FC236}">
                <a16:creationId xmlns:a16="http://schemas.microsoft.com/office/drawing/2014/main" id="{8DB53F2A-54EE-436B-86AE-54753E53E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35" y="3821281"/>
            <a:ext cx="9903930" cy="2171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682C84A-725D-4E0E-888D-FC6E73DBF112}"/>
              </a:ext>
            </a:extLst>
          </p:cNvPr>
          <p:cNvSpPr>
            <a:spLocks noChangeArrowheads="1"/>
          </p:cNvSpPr>
          <p:nvPr/>
        </p:nvSpPr>
        <p:spPr bwMode="auto">
          <a:xfrm>
            <a:off x="226132" y="894456"/>
            <a:ext cx="39276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vi-VN" altLang="vi-VN"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K</a:t>
            </a:r>
            <a:r>
              <a:rPr kumimoji="0" lang="vi-VN" altLang="vi-VN" b="1"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hám phá dữ liệu ban đầu</a:t>
            </a:r>
            <a:endParaRPr kumimoji="0" lang="vi-VN" altLang="vi-VN"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149FAE6-EA64-4C5B-AAE7-34BA1639785F}"/>
              </a:ext>
            </a:extLst>
          </p:cNvPr>
          <p:cNvSpPr>
            <a:spLocks noChangeArrowheads="1"/>
          </p:cNvSpPr>
          <p:nvPr/>
        </p:nvSpPr>
        <p:spPr bwMode="auto">
          <a:xfrm>
            <a:off x="-127000" y="295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5">
            <a:extLst>
              <a:ext uri="{FF2B5EF4-FFF2-40B4-BE49-F238E27FC236}">
                <a16:creationId xmlns:a16="http://schemas.microsoft.com/office/drawing/2014/main" id="{97A54B25-C889-45A5-9A48-F19C406D735D}"/>
              </a:ext>
            </a:extLst>
          </p:cNvPr>
          <p:cNvSpPr>
            <a:spLocks noChangeArrowheads="1"/>
          </p:cNvSpPr>
          <p:nvPr/>
        </p:nvSpPr>
        <p:spPr bwMode="auto">
          <a:xfrm>
            <a:off x="4286670" y="6194376"/>
            <a:ext cx="42289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600" b="0" i="1" u="none" strike="noStrike" cap="none" normalizeH="0" baseline="0" dirty="0">
                <a:ln>
                  <a:noFill/>
                </a:ln>
                <a:solidFill>
                  <a:schemeClr val="tx1"/>
                </a:solidFill>
                <a:effectLst/>
                <a:latin typeface="+mj-lt"/>
                <a:ea typeface="Times New Roman" panose="02020603050405020304" pitchFamily="18" charset="0"/>
              </a:rPr>
              <a:t>Hình 2.1: Mô tả chung của dữ liệu ban đầu</a:t>
            </a:r>
            <a:endParaRPr kumimoji="0" lang="vi-VN" altLang="vi-VN"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30406525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2679</Words>
  <Application>Microsoft Office PowerPoint</Application>
  <PresentationFormat>Widescreen</PresentationFormat>
  <Paragraphs>282</Paragraphs>
  <Slides>42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DengXian</vt:lpstr>
      <vt:lpstr>等线 Light</vt:lpstr>
      <vt:lpstr>Microsoft YaHei</vt:lpstr>
      <vt:lpstr>Arial</vt:lpstr>
      <vt:lpstr>Bahnschrift Light</vt:lpstr>
      <vt:lpstr>Calibri</vt:lpstr>
      <vt:lpstr>Montserrat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Anh Quan</cp:lastModifiedBy>
  <cp:revision>45</cp:revision>
  <dcterms:created xsi:type="dcterms:W3CDTF">2017-05-21T05:34:00Z</dcterms:created>
  <dcterms:modified xsi:type="dcterms:W3CDTF">2025-01-07T19:11:31Z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